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CC"/>
    <a:srgbClr val="009900"/>
    <a:srgbClr val="FF5050"/>
    <a:srgbClr val="3399FF"/>
    <a:srgbClr val="0099FF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72" autoAdjust="0"/>
  </p:normalViewPr>
  <p:slideViewPr>
    <p:cSldViewPr>
      <p:cViewPr varScale="1">
        <p:scale>
          <a:sx n="165" d="100"/>
          <a:sy n="165" d="100"/>
        </p:scale>
        <p:origin x="65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2B9A621-B304-48A3-BFE4-B4F5868F7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96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60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60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D9E1E0C-14A1-4AA1-9700-D16B2D55BB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3C957-9486-4B82-B5DD-B9B303C4B41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3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6265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6265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A76CB-634B-452A-8E4A-520B22BB6B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EF2CD-186D-4511-9078-ADE572670C5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77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>
            <a:lvl1pPr algn="ctr"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D6730C-816E-4B79-AF8B-9E895EFC600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4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7E5437-8960-436C-A9DC-C9E444A275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3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ACD612-7F56-41D1-90BD-5064A3EC3A8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67DDD-1D83-4E60-AC35-72C00FDE8E1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22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AD516-E11A-4958-B719-D82B1C07A6B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3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2CA32-C278-4B90-8536-A1E81387161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8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63FFB1-E000-4FA0-9F88-506D28D703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297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7BEDE21-6B4E-4C7F-A043-26CC2CF446AA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0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50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9388" y="115888"/>
            <a:ext cx="8785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50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800" kern="1200">
          <a:solidFill>
            <a:srgbClr val="FFD1E8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kumimoji="1" sz="2400" kern="1200">
          <a:solidFill>
            <a:srgbClr val="4BD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000" kern="1200">
          <a:solidFill>
            <a:srgbClr val="33CC33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入力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1E0C-14A1-4AA1-9700-D16B2D55BB54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961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24"/>
          <p:cNvSpPr/>
          <p:nvPr/>
        </p:nvSpPr>
        <p:spPr bwMode="auto">
          <a:xfrm>
            <a:off x="827584" y="1976961"/>
            <a:ext cx="2304256" cy="3024336"/>
          </a:xfrm>
          <a:prstGeom prst="roundRect">
            <a:avLst>
              <a:gd name="adj" fmla="val 10715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ドラム入力へのマッピング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D6730C-816E-4B79-AF8B-9E895EFC600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1115616" y="2264993"/>
            <a:ext cx="1584176" cy="79208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MIDI</a:t>
            </a: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入力イベント</a:t>
            </a:r>
            <a:endParaRPr kumimoji="1" lang="en-US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600" smtClean="0"/>
              <a:t>(InputEvent)</a:t>
            </a:r>
            <a:endParaRPr kumimoji="1" lang="ja-JP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115616" y="3849169"/>
            <a:ext cx="1584176" cy="79208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キーボード入力</a:t>
            </a:r>
            <a:endParaRPr kumimoji="1" lang="en-US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イベント</a:t>
            </a:r>
            <a:endParaRPr kumimoji="1" lang="en-US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600" smtClean="0"/>
              <a:t>(InputEvent)</a:t>
            </a:r>
            <a:endParaRPr kumimoji="1" lang="ja-JP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3707904" y="3057081"/>
            <a:ext cx="2160240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endParaRPr kumimoji="1" lang="en-US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18" name="カギ線コネクタ 17"/>
          <p:cNvCxnSpPr>
            <a:stCxn id="10" idx="3"/>
            <a:endCxn id="12" idx="0"/>
          </p:cNvCxnSpPr>
          <p:nvPr/>
        </p:nvCxnSpPr>
        <p:spPr bwMode="auto">
          <a:xfrm>
            <a:off x="2699792" y="2661037"/>
            <a:ext cx="2088232" cy="39604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カギ線コネクタ 19"/>
          <p:cNvCxnSpPr>
            <a:stCxn id="11" idx="3"/>
            <a:endCxn id="12" idx="2"/>
          </p:cNvCxnSpPr>
          <p:nvPr/>
        </p:nvCxnSpPr>
        <p:spPr bwMode="auto">
          <a:xfrm flipV="1">
            <a:off x="2699792" y="3849169"/>
            <a:ext cx="2088232" cy="39604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テキスト ボックス 20"/>
          <p:cNvSpPr txBox="1"/>
          <p:nvPr/>
        </p:nvSpPr>
        <p:spPr>
          <a:xfrm>
            <a:off x="2699792" y="2281518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1..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99792" y="386591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1..</a:t>
            </a:r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75892" y="384916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</a:t>
            </a:r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87942" y="26970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</a:t>
            </a:r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30258" y="5001297"/>
            <a:ext cx="1497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mtClean="0"/>
              <a:t>物理デバイス</a:t>
            </a:r>
            <a:endParaRPr kumimoji="1" lang="en-US" altLang="ja-JP" smtClean="0"/>
          </a:p>
          <a:p>
            <a:pPr algn="ctr"/>
            <a:r>
              <a:rPr kumimoji="1" lang="ja-JP" altLang="en-US" smtClean="0"/>
              <a:t>からの入力</a:t>
            </a:r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785821" y="5001297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mtClean="0"/>
              <a:t>アプリが解釈できる</a:t>
            </a:r>
            <a:endParaRPr kumimoji="1" lang="en-US" altLang="ja-JP" smtClean="0"/>
          </a:p>
          <a:p>
            <a:pPr algn="ctr"/>
            <a:r>
              <a:rPr lang="ja-JP" altLang="en-US" smtClean="0"/>
              <a:t>入力（ドラム形式）</a:t>
            </a:r>
            <a:endParaRPr kumimoji="1" lang="ja-JP" altLang="en-US"/>
          </a:p>
        </p:txBody>
      </p:sp>
      <p:sp>
        <p:nvSpPr>
          <p:cNvPr id="29" name="右矢印 28"/>
          <p:cNvSpPr/>
          <p:nvPr/>
        </p:nvSpPr>
        <p:spPr bwMode="auto">
          <a:xfrm>
            <a:off x="2771800" y="5093755"/>
            <a:ext cx="1008112" cy="576064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マッピング</a:t>
            </a: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67544" y="982469"/>
            <a:ext cx="5842992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物理デバイスからの入力は、</a:t>
            </a:r>
            <a:r>
              <a:rPr kumimoji="1" lang="en-US" altLang="ja-JP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MIDI</a:t>
            </a:r>
            <a:r>
              <a:rPr kumimoji="1"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でもキーボードでも、</a:t>
            </a:r>
            <a:r>
              <a:rPr kumimoji="1" lang="en-US" altLang="ja-JP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kumimoji="1" lang="en-US" altLang="ja-JP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kumimoji="1"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まずはその入力を</a:t>
            </a:r>
            <a:r>
              <a:rPr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ドラム入力にマッピング</a:t>
            </a:r>
            <a:r>
              <a:rPr kumimoji="1"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してから使用する。</a:t>
            </a:r>
            <a:endParaRPr kumimoji="1" lang="ja-JP" altLang="en-US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162544" y="2924944"/>
            <a:ext cx="2515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smtClean="0"/>
              <a:t>こ</a:t>
            </a:r>
            <a:r>
              <a:rPr lang="ja-JP" altLang="en-US" sz="1600"/>
              <a:t>の</a:t>
            </a:r>
            <a:r>
              <a:rPr kumimoji="1" lang="ja-JP" altLang="en-US" sz="1600" smtClean="0"/>
              <a:t>マッピングは、</a:t>
            </a:r>
            <a:endParaRPr kumimoji="1" lang="en-US" altLang="ja-JP" sz="1600" smtClean="0"/>
          </a:p>
          <a:p>
            <a:r>
              <a:rPr kumimoji="1" lang="en-US" altLang="ja-JP" sz="1600" smtClean="0"/>
              <a:t>$(System)\Keybindings.xml</a:t>
            </a:r>
          </a:p>
          <a:p>
            <a:r>
              <a:rPr lang="ja-JP" altLang="en-US" sz="1600" smtClean="0"/>
              <a:t>で定義する。</a:t>
            </a:r>
            <a:endParaRPr kumimoji="1" lang="ja-JP" altLang="en-US" sz="160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82886" y="1705341"/>
            <a:ext cx="16241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smtClean="0"/>
              <a:t>演奏時も例外ではない</a:t>
            </a:r>
            <a:r>
              <a:rPr lang="ja-JP" altLang="en-US" sz="1100" smtClean="0"/>
              <a:t>。</a:t>
            </a:r>
            <a:endParaRPr kumimoji="1" lang="en-US" altLang="ja-JP" sz="1100" smtClean="0"/>
          </a:p>
        </p:txBody>
      </p:sp>
    </p:spTree>
    <p:extLst>
      <p:ext uri="{BB962C8B-B14F-4D97-AF65-F5344CB8AC3E}">
        <p14:creationId xmlns:p14="http://schemas.microsoft.com/office/powerpoint/2010/main" val="1784129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矢印コネクタ 12"/>
          <p:cNvCxnSpPr/>
          <p:nvPr/>
        </p:nvCxnSpPr>
        <p:spPr bwMode="auto">
          <a:xfrm>
            <a:off x="715893" y="3789040"/>
            <a:ext cx="69847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シーケンス入力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1656407"/>
          </a:xfrm>
        </p:spPr>
        <p:txBody>
          <a:bodyPr/>
          <a:lstStyle/>
          <a:p>
            <a:r>
              <a:rPr kumimoji="1" lang="ja-JP" altLang="en-US" smtClean="0"/>
              <a:t>シーケンス入力：</a:t>
            </a:r>
            <a:endParaRPr kumimoji="1" lang="en-US" altLang="ja-JP" smtClean="0"/>
          </a:p>
          <a:p>
            <a:pPr lvl="1"/>
            <a:r>
              <a:rPr lang="ja-JP" altLang="en-US" smtClean="0"/>
              <a:t>短時間間隔で入力された任意個のドラム入力イベント（ストローク）が時系列に並んだもの。</a:t>
            </a:r>
            <a:endParaRPr lang="en-US" altLang="ja-JP" smtClean="0"/>
          </a:p>
          <a:p>
            <a:pPr lvl="1"/>
            <a:endParaRPr lang="en-US" altLang="ja-JP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E67DDD-1D83-4E60-AC35-72C00FDE8E1B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正方形/長方形 4"/>
          <p:cNvSpPr/>
          <p:nvPr/>
        </p:nvSpPr>
        <p:spPr bwMode="auto">
          <a:xfrm>
            <a:off x="931917" y="3570419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BD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1579989" y="3565186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BD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2876133" y="3573016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SD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452197" y="3570419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SD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4028261" y="3570419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HT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748341" y="3570419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BD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5900469" y="3570419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mtClean="0"/>
              <a:t>CY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700669" y="349841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/>
              <a:t>時間</a:t>
            </a:r>
            <a:endParaRPr kumimoji="1" lang="ja-JP" altLang="en-US" sz="140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7540" y="2788287"/>
            <a:ext cx="1580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smtClean="0"/>
              <a:t>ドラム入力イベント</a:t>
            </a:r>
            <a:endParaRPr kumimoji="1" lang="en-US" altLang="ja-JP" sz="1400" smtClean="0"/>
          </a:p>
          <a:p>
            <a:pPr algn="ctr"/>
            <a:r>
              <a:rPr lang="ja-JP" altLang="en-US" sz="1400" smtClean="0"/>
              <a:t>（ストローク）</a:t>
            </a:r>
            <a:endParaRPr kumimoji="1" lang="ja-JP" altLang="en-US" sz="1400"/>
          </a:p>
        </p:txBody>
      </p:sp>
      <p:cxnSp>
        <p:nvCxnSpPr>
          <p:cNvPr id="17" name="直線コネクタ 16"/>
          <p:cNvCxnSpPr>
            <a:endCxn id="5" idx="0"/>
          </p:cNvCxnSpPr>
          <p:nvPr/>
        </p:nvCxnSpPr>
        <p:spPr bwMode="auto">
          <a:xfrm flipH="1">
            <a:off x="1183945" y="3299371"/>
            <a:ext cx="147696" cy="271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直線コネクタ 17"/>
          <p:cNvCxnSpPr>
            <a:endCxn id="6" idx="0"/>
          </p:cNvCxnSpPr>
          <p:nvPr/>
        </p:nvCxnSpPr>
        <p:spPr bwMode="auto">
          <a:xfrm>
            <a:off x="1623352" y="3284984"/>
            <a:ext cx="208665" cy="2802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線矢印コネクタ 21"/>
          <p:cNvCxnSpPr/>
          <p:nvPr/>
        </p:nvCxnSpPr>
        <p:spPr bwMode="auto">
          <a:xfrm>
            <a:off x="931917" y="4437112"/>
            <a:ext cx="11521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線矢印コネクタ 22"/>
          <p:cNvCxnSpPr/>
          <p:nvPr/>
        </p:nvCxnSpPr>
        <p:spPr bwMode="auto">
          <a:xfrm flipV="1">
            <a:off x="2862080" y="4421872"/>
            <a:ext cx="2433332" cy="17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直線矢印コネクタ 24"/>
          <p:cNvCxnSpPr/>
          <p:nvPr/>
        </p:nvCxnSpPr>
        <p:spPr bwMode="auto">
          <a:xfrm flipV="1">
            <a:off x="5900469" y="4427259"/>
            <a:ext cx="504056" cy="36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/>
          <p:cNvSpPr txBox="1"/>
          <p:nvPr/>
        </p:nvSpPr>
        <p:spPr>
          <a:xfrm>
            <a:off x="827584" y="4520291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>
                <a:solidFill>
                  <a:srgbClr val="FFFF00"/>
                </a:solidFill>
              </a:rPr>
              <a:t>シーケンス入力</a:t>
            </a:r>
            <a:endParaRPr kumimoji="1" lang="ja-JP" altLang="en-US" sz="1400">
              <a:solidFill>
                <a:srgbClr val="FFFF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47864" y="4509120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>
                <a:solidFill>
                  <a:srgbClr val="FFFF00"/>
                </a:solidFill>
              </a:rPr>
              <a:t>シーケンス入力</a:t>
            </a:r>
            <a:endParaRPr kumimoji="1" lang="ja-JP" altLang="en-US" sz="140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513382" y="4509120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>
                <a:solidFill>
                  <a:srgbClr val="FFFF00"/>
                </a:solidFill>
              </a:rPr>
              <a:t>シーケンス入力</a:t>
            </a:r>
            <a:endParaRPr kumimoji="1" lang="ja-JP" altLang="en-US" sz="1400">
              <a:solidFill>
                <a:srgbClr val="FFFF00"/>
              </a:solidFill>
            </a:endParaRPr>
          </a:p>
        </p:txBody>
      </p:sp>
      <p:sp>
        <p:nvSpPr>
          <p:cNvPr id="32" name="四角形吹き出し 31"/>
          <p:cNvSpPr/>
          <p:nvPr/>
        </p:nvSpPr>
        <p:spPr bwMode="auto">
          <a:xfrm>
            <a:off x="1763688" y="5085184"/>
            <a:ext cx="1728192" cy="1152128"/>
          </a:xfrm>
          <a:prstGeom prst="wedgeRectCallout">
            <a:avLst>
              <a:gd name="adj1" fmla="val -3448"/>
              <a:gd name="adj2" fmla="val -91697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しきい値以上</a:t>
            </a:r>
            <a:endParaRPr kumimoji="1" lang="en-US" alt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間隔が空いたら、</a:t>
            </a:r>
            <a:endParaRPr lang="en-US" altLang="ja-JP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そこでその</a:t>
            </a:r>
            <a:endParaRPr lang="en-US" altLang="ja-JP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シーケンスは終了。</a:t>
            </a: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四角形吹き出し 32"/>
          <p:cNvSpPr/>
          <p:nvPr/>
        </p:nvSpPr>
        <p:spPr bwMode="auto">
          <a:xfrm>
            <a:off x="4644008" y="5085184"/>
            <a:ext cx="1728192" cy="1152128"/>
          </a:xfrm>
          <a:prstGeom prst="wedgeRectCallout">
            <a:avLst>
              <a:gd name="adj1" fmla="val -3448"/>
              <a:gd name="adj2" fmla="val -91697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同左</a:t>
            </a:r>
          </a:p>
        </p:txBody>
      </p:sp>
      <p:sp>
        <p:nvSpPr>
          <p:cNvPr id="34" name="四角形吹き出し 33"/>
          <p:cNvSpPr/>
          <p:nvPr/>
        </p:nvSpPr>
        <p:spPr bwMode="auto">
          <a:xfrm>
            <a:off x="6660232" y="5085184"/>
            <a:ext cx="1728192" cy="1152128"/>
          </a:xfrm>
          <a:prstGeom prst="wedgeRectCallout">
            <a:avLst>
              <a:gd name="adj1" fmla="val -18566"/>
              <a:gd name="adj2" fmla="val -97933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同左</a:t>
            </a:r>
          </a:p>
        </p:txBody>
      </p:sp>
    </p:spTree>
    <p:extLst>
      <p:ext uri="{BB962C8B-B14F-4D97-AF65-F5344CB8AC3E}">
        <p14:creationId xmlns:p14="http://schemas.microsoft.com/office/powerpoint/2010/main" val="421253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 bwMode="auto">
          <a:xfrm>
            <a:off x="683568" y="2636912"/>
            <a:ext cx="1512168" cy="19442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MIDI</a:t>
            </a:r>
            <a:r>
              <a: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入力</a:t>
            </a:r>
            <a:endParaRPr kumimoji="1" lang="en-US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smtClean="0">
                <a:latin typeface="Consolas" panose="020B0609020204030204" pitchFamily="49" charset="0"/>
              </a:rPr>
              <a:t>FDK.Input.MidiIn</a:t>
            </a:r>
            <a:endParaRPr kumimoji="1" lang="ja-JP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入力管理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正方形/長方形 4"/>
          <p:cNvSpPr/>
          <p:nvPr/>
        </p:nvSpPr>
        <p:spPr bwMode="auto">
          <a:xfrm>
            <a:off x="683568" y="1916832"/>
            <a:ext cx="1512168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キーボード</a:t>
            </a:r>
            <a:endParaRPr kumimoji="1" lang="en-US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smtClean="0">
                <a:latin typeface="Consolas" panose="020B0609020204030204" pitchFamily="49" charset="0"/>
              </a:rPr>
              <a:t>FDK.Input.Keyboard</a:t>
            </a:r>
            <a:endParaRPr kumimoji="1" lang="ja-JP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827584" y="3068960"/>
            <a:ext cx="1224136" cy="432048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MIDI-IN #0</a:t>
            </a: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827584" y="3861048"/>
            <a:ext cx="1224136" cy="432048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MIDI</a:t>
            </a:r>
            <a:r>
              <a:rPr lang="en-US" altLang="ja-JP" sz="1200" smtClean="0"/>
              <a:t>-IN 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#7</a:t>
            </a: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1439652" y="3573016"/>
            <a:ext cx="0" cy="2160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角丸四角形 12"/>
          <p:cNvSpPr/>
          <p:nvPr/>
        </p:nvSpPr>
        <p:spPr bwMode="auto">
          <a:xfrm>
            <a:off x="467544" y="1412776"/>
            <a:ext cx="1949750" cy="3384376"/>
          </a:xfrm>
          <a:prstGeom prst="roundRect">
            <a:avLst>
              <a:gd name="adj" fmla="val 6869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物理デバイス</a:t>
            </a: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4652136" y="1628800"/>
            <a:ext cx="1836204" cy="1800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7200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ポーリング結果</a:t>
            </a:r>
            <a:endParaRPr kumimoji="1" lang="en-US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800" smtClean="0">
                <a:latin typeface="Consolas" panose="020B0609020204030204" pitchFamily="49" charset="0"/>
              </a:rPr>
              <a:t>List&lt;</a:t>
            </a:r>
            <a:r>
              <a:rPr lang="ja-JP" altLang="en-US" sz="800" smtClean="0">
                <a:latin typeface="Consolas" panose="020B0609020204030204" pitchFamily="49" charset="0"/>
              </a:rPr>
              <a:t>ドラム入力イベント</a:t>
            </a:r>
            <a:r>
              <a:rPr lang="en-US" altLang="ja-JP" sz="800" smtClean="0">
                <a:latin typeface="Consolas" panose="020B0609020204030204" pitchFamily="49" charset="0"/>
              </a:rPr>
              <a:t>&gt;</a:t>
            </a: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868160" y="2060848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0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4868160" y="2276872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1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4868160" y="2492896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2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5367962" y="2780928"/>
            <a:ext cx="0" cy="2160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線矢印コネクタ 19"/>
          <p:cNvCxnSpPr/>
          <p:nvPr/>
        </p:nvCxnSpPr>
        <p:spPr bwMode="auto">
          <a:xfrm>
            <a:off x="6056292" y="2060848"/>
            <a:ext cx="0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テキスト ボックス 20"/>
          <p:cNvSpPr txBox="1"/>
          <p:nvPr/>
        </p:nvSpPr>
        <p:spPr>
          <a:xfrm>
            <a:off x="6056292" y="2140622"/>
            <a:ext cx="346249" cy="10348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50" smtClean="0"/>
              <a:t>入力順（時系列）</a:t>
            </a:r>
            <a:endParaRPr kumimoji="1" lang="ja-JP" altLang="en-US" sz="1050"/>
          </a:p>
        </p:txBody>
      </p:sp>
      <p:sp>
        <p:nvSpPr>
          <p:cNvPr id="22" name="正方形/長方形 21"/>
          <p:cNvSpPr/>
          <p:nvPr/>
        </p:nvSpPr>
        <p:spPr bwMode="auto">
          <a:xfrm>
            <a:off x="4652136" y="4221088"/>
            <a:ext cx="1836204" cy="1800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72000" rIns="900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smtClean="0">
                <a:latin typeface="Consolas" panose="020B0609020204030204" pitchFamily="49" charset="0"/>
              </a:rPr>
              <a:t>入力履歴</a:t>
            </a: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4868160" y="4653136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0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4868160" y="4869160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1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4868160" y="5085184"/>
            <a:ext cx="972108" cy="2160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ドラム入力イベント</a:t>
            </a:r>
            <a:r>
              <a:rPr lang="en-US" altLang="ja-JP" sz="700"/>
              <a:t>2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6" name="直線コネクタ 25"/>
          <p:cNvCxnSpPr/>
          <p:nvPr/>
        </p:nvCxnSpPr>
        <p:spPr bwMode="auto">
          <a:xfrm>
            <a:off x="5367962" y="5373216"/>
            <a:ext cx="0" cy="2160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直線矢印コネクタ 26"/>
          <p:cNvCxnSpPr/>
          <p:nvPr/>
        </p:nvCxnSpPr>
        <p:spPr bwMode="auto">
          <a:xfrm>
            <a:off x="6056292" y="4653136"/>
            <a:ext cx="0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テキスト ボックス 27"/>
          <p:cNvSpPr txBox="1"/>
          <p:nvPr/>
        </p:nvSpPr>
        <p:spPr>
          <a:xfrm>
            <a:off x="6056292" y="4732910"/>
            <a:ext cx="346249" cy="10348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50" smtClean="0"/>
              <a:t>入力順（時系列）</a:t>
            </a:r>
            <a:endParaRPr kumimoji="1" lang="ja-JP" altLang="en-US" sz="1050"/>
          </a:p>
        </p:txBody>
      </p:sp>
      <p:sp>
        <p:nvSpPr>
          <p:cNvPr id="29" name="下矢印 28"/>
          <p:cNvSpPr/>
          <p:nvPr/>
        </p:nvSpPr>
        <p:spPr bwMode="auto">
          <a:xfrm>
            <a:off x="5367962" y="3553966"/>
            <a:ext cx="400298" cy="576064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右矢印 30"/>
          <p:cNvSpPr/>
          <p:nvPr/>
        </p:nvSpPr>
        <p:spPr bwMode="auto">
          <a:xfrm>
            <a:off x="2483767" y="2348880"/>
            <a:ext cx="2082569" cy="43204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987824" y="2143889"/>
            <a:ext cx="1072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① ポーリング</a:t>
            </a:r>
            <a:endParaRPr kumimoji="1" lang="en-US" altLang="ja-JP" sz="12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メモ 32"/>
          <p:cNvSpPr/>
          <p:nvPr/>
        </p:nvSpPr>
        <p:spPr bwMode="auto">
          <a:xfrm>
            <a:off x="2875938" y="3933056"/>
            <a:ext cx="1264014" cy="648072"/>
          </a:xfrm>
          <a:prstGeom prst="foldedCorner">
            <a:avLst>
              <a:gd name="adj" fmla="val 2450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キーバインディング</a:t>
            </a:r>
            <a:endParaRPr kumimoji="1" lang="en-US" altLang="ja-JP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45460" y="3039343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mtClean="0">
                <a:latin typeface="Consolas" panose="020B0609020204030204" pitchFamily="49" charset="0"/>
              </a:rPr>
              <a:t>入力イベント</a:t>
            </a:r>
            <a:endParaRPr kumimoji="1" lang="en-US" altLang="ja-JP" sz="800" smtClean="0">
              <a:latin typeface="Consolas" panose="020B0609020204030204" pitchFamily="49" charset="0"/>
            </a:endParaRPr>
          </a:p>
          <a:p>
            <a:r>
              <a:rPr kumimoji="1" lang="en-US" altLang="ja-JP" sz="800" smtClean="0">
                <a:latin typeface="Consolas" panose="020B0609020204030204" pitchFamily="49" charset="0"/>
              </a:rPr>
              <a:t>FDK.Input.</a:t>
            </a:r>
          </a:p>
          <a:p>
            <a:r>
              <a:rPr kumimoji="1" lang="en-US" altLang="ja-JP" sz="800" smtClean="0">
                <a:latin typeface="Consolas" panose="020B0609020204030204" pitchFamily="49" charset="0"/>
              </a:rPr>
              <a:t>InputEvent</a:t>
            </a:r>
            <a:endParaRPr kumimoji="1" lang="ja-JP" altLang="en-US" sz="800">
              <a:latin typeface="Consolas" panose="020B0609020204030204" pitchFamily="49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59443" y="3100176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>
                <a:latin typeface="Consolas" panose="020B0609020204030204" pitchFamily="49" charset="0"/>
              </a:rPr>
              <a:t>SST.</a:t>
            </a:r>
            <a:r>
              <a:rPr lang="ja-JP" altLang="en-US" sz="800" smtClean="0">
                <a:latin typeface="Consolas" panose="020B0609020204030204" pitchFamily="49" charset="0"/>
              </a:rPr>
              <a:t>入力</a:t>
            </a:r>
            <a:r>
              <a:rPr lang="en-US" altLang="ja-JP" sz="800" smtClean="0">
                <a:latin typeface="Consolas" panose="020B0609020204030204" pitchFamily="49" charset="0"/>
              </a:rPr>
              <a:t>.</a:t>
            </a:r>
            <a:endParaRPr lang="ja-JP" altLang="en-US" sz="800">
              <a:latin typeface="Consolas" panose="020B0609020204030204" pitchFamily="49" charset="0"/>
            </a:endParaRPr>
          </a:p>
          <a:p>
            <a:r>
              <a:rPr lang="ja-JP" altLang="en-US" sz="800" smtClean="0">
                <a:latin typeface="Consolas" panose="020B0609020204030204" pitchFamily="49" charset="0"/>
              </a:rPr>
              <a:t>ドラム</a:t>
            </a:r>
            <a:r>
              <a:rPr kumimoji="1" lang="ja-JP" altLang="en-US" sz="800" smtClean="0">
                <a:latin typeface="Consolas" panose="020B0609020204030204" pitchFamily="49" charset="0"/>
              </a:rPr>
              <a:t>入力イベント</a:t>
            </a:r>
            <a:endParaRPr kumimoji="1" lang="en-US" altLang="ja-JP" sz="800" smtClean="0">
              <a:latin typeface="Consolas" panose="020B0609020204030204" pitchFamily="49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987824" y="2791961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② マッピング</a:t>
            </a:r>
            <a:endParaRPr kumimoji="1" lang="en-US" altLang="ja-JP" sz="12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9" name="直線矢印コネクタ 38"/>
          <p:cNvCxnSpPr>
            <a:stCxn id="33" idx="0"/>
          </p:cNvCxnSpPr>
          <p:nvPr/>
        </p:nvCxnSpPr>
        <p:spPr bwMode="auto">
          <a:xfrm flipH="1" flipV="1">
            <a:off x="3491880" y="3356992"/>
            <a:ext cx="16065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直線矢印コネクタ 40"/>
          <p:cNvCxnSpPr>
            <a:stCxn id="34" idx="3"/>
            <a:endCxn id="35" idx="1"/>
          </p:cNvCxnSpPr>
          <p:nvPr/>
        </p:nvCxnSpPr>
        <p:spPr bwMode="auto">
          <a:xfrm flipV="1">
            <a:off x="3291177" y="3269453"/>
            <a:ext cx="368266" cy="7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テキスト ボックス 49"/>
          <p:cNvSpPr txBox="1"/>
          <p:nvPr/>
        </p:nvSpPr>
        <p:spPr>
          <a:xfrm>
            <a:off x="3491880" y="3501008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マッピングルール</a:t>
            </a:r>
            <a:endParaRPr kumimoji="1" lang="en-US" altLang="ja-JP" sz="9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9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適用</a:t>
            </a:r>
            <a:endParaRPr kumimoji="1" lang="ja-JP" altLang="en-US" sz="90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796136" y="36560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③ </a:t>
            </a:r>
            <a:r>
              <a:rPr lang="ja-JP" altLang="en-US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蓄積</a:t>
            </a:r>
            <a:endParaRPr kumimoji="1" lang="en-US" altLang="ja-JP" sz="12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（演奏時以外）</a:t>
            </a:r>
            <a:endParaRPr kumimoji="1" lang="en-US" altLang="ja-JP" sz="120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正方形/長方形 52"/>
          <p:cNvSpPr/>
          <p:nvPr/>
        </p:nvSpPr>
        <p:spPr bwMode="auto">
          <a:xfrm>
            <a:off x="8028384" y="1412776"/>
            <a:ext cx="648072" cy="468052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eaVert" wrap="none" lIns="90000" tIns="0" rIns="9000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アプリケーション（</a:t>
            </a:r>
            <a:r>
              <a:rPr kumimoji="1" lang="en-US" altLang="ja-JP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SST</a:t>
            </a: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本体）</a:t>
            </a:r>
          </a:p>
        </p:txBody>
      </p:sp>
      <p:cxnSp>
        <p:nvCxnSpPr>
          <p:cNvPr id="55" name="直線矢印コネクタ 54"/>
          <p:cNvCxnSpPr/>
          <p:nvPr/>
        </p:nvCxnSpPr>
        <p:spPr bwMode="auto">
          <a:xfrm flipH="1">
            <a:off x="6588224" y="2492896"/>
            <a:ext cx="13681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テキスト ボックス 57"/>
          <p:cNvSpPr txBox="1"/>
          <p:nvPr/>
        </p:nvSpPr>
        <p:spPr>
          <a:xfrm>
            <a:off x="6569330" y="1988840"/>
            <a:ext cx="1459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入力チェック</a:t>
            </a:r>
            <a:endParaRPr kumimoji="1" lang="en-US" altLang="ja-JP" sz="120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0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（入力イベント単位）</a:t>
            </a:r>
            <a:endParaRPr kumimoji="1" lang="en-US" altLang="ja-JP" sz="120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四角形吹き出し 58"/>
          <p:cNvSpPr/>
          <p:nvPr/>
        </p:nvSpPr>
        <p:spPr bwMode="auto">
          <a:xfrm>
            <a:off x="4283968" y="1052736"/>
            <a:ext cx="1224136" cy="432048"/>
          </a:xfrm>
          <a:prstGeom prst="wedgeRectCallout">
            <a:avLst>
              <a:gd name="adj1" fmla="val -6975"/>
              <a:gd name="adj2" fmla="val 99244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ポーリング</a:t>
            </a:r>
            <a:r>
              <a:rPr lang="ja-JP" altLang="en-US" sz="1000">
                <a:solidFill>
                  <a:schemeClr val="tx1"/>
                </a:solidFill>
              </a:rPr>
              <a:t>の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直前に</a:t>
            </a:r>
            <a:r>
              <a:rPr lang="ja-JP" altLang="en-US" sz="1000" smtClean="0"/>
              <a:t>クリアされる</a:t>
            </a: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60" name="直線矢印コネクタ 59"/>
          <p:cNvCxnSpPr/>
          <p:nvPr/>
        </p:nvCxnSpPr>
        <p:spPr bwMode="auto">
          <a:xfrm flipH="1">
            <a:off x="6588224" y="5085184"/>
            <a:ext cx="13681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テキスト ボックス 60"/>
          <p:cNvSpPr txBox="1"/>
          <p:nvPr/>
        </p:nvSpPr>
        <p:spPr>
          <a:xfrm>
            <a:off x="6588224" y="4581128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入力</a:t>
            </a:r>
            <a:r>
              <a:rPr kumimoji="1" lang="ja-JP" altLang="en-US" sz="120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チェック</a:t>
            </a:r>
            <a:endParaRPr kumimoji="1" lang="en-US" altLang="ja-JP" sz="120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0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（シーケンス単位）</a:t>
            </a:r>
            <a:endParaRPr kumimoji="1" lang="en-US" altLang="ja-JP" sz="120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四角形吹き出し 61"/>
          <p:cNvSpPr/>
          <p:nvPr/>
        </p:nvSpPr>
        <p:spPr bwMode="auto">
          <a:xfrm>
            <a:off x="6708424" y="5672956"/>
            <a:ext cx="1224136" cy="636364"/>
          </a:xfrm>
          <a:prstGeom prst="wedgeRectCallout">
            <a:avLst>
              <a:gd name="adj1" fmla="val -17869"/>
              <a:gd name="adj2" fmla="val -127156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チェックでヒットした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>
                <a:solidFill>
                  <a:schemeClr val="tx1"/>
                </a:solidFill>
              </a:rPr>
              <a:t>シーケンス</a:t>
            </a:r>
            <a:r>
              <a:rPr lang="ja-JP" altLang="en-US" sz="1000" smtClean="0">
                <a:solidFill>
                  <a:schemeClr val="tx1"/>
                </a:solidFill>
              </a:rPr>
              <a:t>は</a:t>
            </a:r>
            <a:endParaRPr lang="en-US" altLang="ja-JP" sz="100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smtClean="0">
                <a:solidFill>
                  <a:schemeClr val="tx1"/>
                </a:solidFill>
              </a:rPr>
              <a:t>削除される</a:t>
            </a: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四角形吹き出し 63"/>
          <p:cNvSpPr/>
          <p:nvPr/>
        </p:nvSpPr>
        <p:spPr bwMode="auto">
          <a:xfrm>
            <a:off x="2621752" y="1062197"/>
            <a:ext cx="1224136" cy="662880"/>
          </a:xfrm>
          <a:prstGeom prst="wedgeRectCallout">
            <a:avLst>
              <a:gd name="adj1" fmla="val 17405"/>
              <a:gd name="adj2" fmla="val 104679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アプリがポーリング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smtClean="0">
                <a:solidFill>
                  <a:schemeClr val="tx1"/>
                </a:solidFill>
              </a:rPr>
              <a:t>を指示すると、毎回</a:t>
            </a:r>
            <a:endParaRPr lang="en-US" altLang="ja-JP" sz="100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smtClean="0">
                <a:solidFill>
                  <a:schemeClr val="tx1"/>
                </a:solidFill>
              </a:rPr>
              <a:t>①～③を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セットで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実行する。</a:t>
            </a:r>
          </a:p>
        </p:txBody>
      </p:sp>
      <p:sp>
        <p:nvSpPr>
          <p:cNvPr id="65" name="四角形吹き出し 64"/>
          <p:cNvSpPr/>
          <p:nvPr/>
        </p:nvSpPr>
        <p:spPr bwMode="auto">
          <a:xfrm>
            <a:off x="6632356" y="1062197"/>
            <a:ext cx="1224136" cy="432048"/>
          </a:xfrm>
          <a:prstGeom prst="wedgeRectCallout">
            <a:avLst>
              <a:gd name="adj1" fmla="val -6975"/>
              <a:gd name="adj2" fmla="val 99244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ポーリング後に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>
                <a:solidFill>
                  <a:schemeClr val="tx1"/>
                </a:solidFill>
              </a:rPr>
              <a:t>チェック</a:t>
            </a:r>
            <a:r>
              <a:rPr lang="ja-JP" altLang="en-US" sz="1000" smtClean="0">
                <a:solidFill>
                  <a:schemeClr val="tx1"/>
                </a:solidFill>
              </a:rPr>
              <a:t>する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6" name="円柱 65"/>
          <p:cNvSpPr/>
          <p:nvPr/>
        </p:nvSpPr>
        <p:spPr bwMode="auto">
          <a:xfrm>
            <a:off x="3056137" y="5373216"/>
            <a:ext cx="936104" cy="432048"/>
          </a:xfrm>
          <a:prstGeom prst="can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latin typeface="Consolas" panose="020B0609020204030204" pitchFamily="49" charset="0"/>
                <a:ea typeface="ＭＳ Ｐゴシック" panose="020B0600070205080204" pitchFamily="50" charset="-128"/>
              </a:rPr>
              <a:t>$(System)\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latin typeface="Consolas" panose="020B0609020204030204" pitchFamily="49" charset="0"/>
                <a:ea typeface="ＭＳ Ｐゴシック" panose="020B0600070205080204" pitchFamily="50" charset="-128"/>
              </a:rPr>
              <a:t>Keybindings.xml</a:t>
            </a:r>
            <a:endParaRPr kumimoji="1" lang="ja-JP" altLang="en-US" sz="7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latin typeface="Consolas" panose="020B0609020204030204" pitchFamily="49" charset="0"/>
              <a:ea typeface="ＭＳ Ｐゴシック" panose="020B0600070205080204" pitchFamily="50" charset="-128"/>
            </a:endParaRPr>
          </a:p>
        </p:txBody>
      </p:sp>
      <p:cxnSp>
        <p:nvCxnSpPr>
          <p:cNvPr id="68" name="直線矢印コネクタ 67"/>
          <p:cNvCxnSpPr/>
          <p:nvPr/>
        </p:nvCxnSpPr>
        <p:spPr bwMode="auto">
          <a:xfrm flipV="1">
            <a:off x="3347864" y="4725144"/>
            <a:ext cx="0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直線矢印コネクタ 68"/>
          <p:cNvCxnSpPr/>
          <p:nvPr/>
        </p:nvCxnSpPr>
        <p:spPr bwMode="auto">
          <a:xfrm flipV="1">
            <a:off x="3707904" y="4725144"/>
            <a:ext cx="0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テキスト ボックス 69"/>
          <p:cNvSpPr txBox="1"/>
          <p:nvPr/>
        </p:nvSpPr>
        <p:spPr>
          <a:xfrm>
            <a:off x="2987824" y="494174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mtClean="0"/>
              <a:t>復元</a:t>
            </a:r>
            <a:endParaRPr kumimoji="1" lang="ja-JP" altLang="en-US" sz="80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707904" y="494116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mtClean="0"/>
              <a:t>保存</a:t>
            </a:r>
            <a:endParaRPr kumimoji="1" lang="ja-JP" altLang="en-US" sz="800"/>
          </a:p>
        </p:txBody>
      </p:sp>
      <p:sp>
        <p:nvSpPr>
          <p:cNvPr id="72" name="四角形吹き出し 71"/>
          <p:cNvSpPr/>
          <p:nvPr/>
        </p:nvSpPr>
        <p:spPr bwMode="auto">
          <a:xfrm>
            <a:off x="1516092" y="5387156"/>
            <a:ext cx="1105659" cy="432048"/>
          </a:xfrm>
          <a:prstGeom prst="wedgeRectCallout">
            <a:avLst>
              <a:gd name="adj1" fmla="val 77579"/>
              <a:gd name="adj2" fmla="val 19878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全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SST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ユーザで</a:t>
            </a:r>
            <a:endParaRPr kumimoji="1" lang="en-US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>
                <a:solidFill>
                  <a:schemeClr val="tx1"/>
                </a:solidFill>
              </a:rPr>
              <a:t>共通</a:t>
            </a:r>
            <a:endParaRPr kumimoji="1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346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MIDI</a:t>
            </a:r>
            <a:r>
              <a:rPr kumimoji="1" lang="ja-JP" altLang="en-US" smtClean="0"/>
              <a:t>デバイスの可変</a:t>
            </a:r>
            <a:r>
              <a:rPr kumimoji="1" lang="en-US" altLang="ja-JP" smtClean="0"/>
              <a:t>ID</a:t>
            </a:r>
            <a:r>
              <a:rPr kumimoji="1" lang="ja-JP" altLang="en-US" err="1" smtClean="0"/>
              <a:t>への</a:t>
            </a:r>
            <a:r>
              <a:rPr kumimoji="1" lang="ja-JP" altLang="en-US" smtClean="0"/>
              <a:t>対応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0623" y="4221088"/>
            <a:ext cx="16995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KeyBindings</a:t>
            </a:r>
            <a:r>
              <a:rPr lang="en-US" altLang="ja-JP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.xml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デバイスリスト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[0] = “MidiInDeviceA”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 = “MidiInDeviceB”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 = “MidiInDeviceC”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キー：</a:t>
            </a:r>
            <a:endParaRPr lang="en-US" altLang="ja-JP" sz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[0, 38] = Snare</a:t>
            </a:r>
          </a:p>
          <a:p>
            <a:r>
              <a:rPr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[1, 37] = Snare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[0, 40] = Snare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[2, 41] = Snare </a:t>
            </a:r>
            <a:endParaRPr kumimoji="1" lang="ja-JP" altLang="en-US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85020" y="4221088"/>
            <a:ext cx="18117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実際の</a:t>
            </a:r>
            <a:r>
              <a:rPr lang="en-US" altLang="ja-JP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MIDI</a:t>
            </a:r>
            <a:r>
              <a:rPr lang="ja-JP" altLang="en-US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入力デバイス</a:t>
            </a:r>
            <a:endParaRPr lang="en-US" altLang="ja-JP" sz="1200" u="sng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デバイスリスト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[0] = “MidiInDeviceB”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 = “MidiInDeviceA”</a:t>
            </a:r>
            <a:endParaRPr lang="en-US" altLang="ja-JP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 = “MidiInDeviceD”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32086" y="4221088"/>
            <a:ext cx="169629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新しい</a:t>
            </a:r>
            <a:r>
              <a:rPr kumimoji="1" lang="en-US" altLang="ja-JP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KeyBindings</a:t>
            </a:r>
            <a:r>
              <a:rPr lang="en-US" altLang="ja-JP" sz="12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.xml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デバイスリスト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[0] = “MidiInDeviceB”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 = “MidiInDeviceA”</a:t>
            </a:r>
          </a:p>
          <a:p>
            <a:r>
              <a:rPr kumimoji="1"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 = “MidiInDeviceD”</a:t>
            </a:r>
          </a:p>
          <a:p>
            <a:r>
              <a:rPr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[3] = “MidiInDeviceC”</a:t>
            </a:r>
            <a:endParaRPr kumimoji="1" lang="en-US" altLang="ja-JP" sz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キー：</a:t>
            </a:r>
            <a:endParaRPr lang="en-US" altLang="ja-JP" sz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kumimoji="1"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[1, 38] = Snare</a:t>
            </a:r>
          </a:p>
          <a:p>
            <a:r>
              <a:rPr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[0, 37] = Snare</a:t>
            </a:r>
          </a:p>
          <a:p>
            <a:r>
              <a:rPr lang="ja-JP" altLang="en-US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[1, 40] = Snare</a:t>
            </a:r>
          </a:p>
          <a:p>
            <a:r>
              <a:rPr lang="ja-JP" alt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[3, 41] = Snare </a:t>
            </a:r>
            <a:endParaRPr kumimoji="1" lang="ja-JP" altLang="en-US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>
            <a:off x="1886945" y="5739040"/>
            <a:ext cx="4445141" cy="138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下矢印 15"/>
          <p:cNvSpPr/>
          <p:nvPr/>
        </p:nvSpPr>
        <p:spPr bwMode="auto">
          <a:xfrm>
            <a:off x="3566967" y="5379004"/>
            <a:ext cx="1368152" cy="354252"/>
          </a:xfrm>
          <a:prstGeom prst="downArrow">
            <a:avLst>
              <a:gd name="adj1" fmla="val 50000"/>
              <a:gd name="adj2" fmla="val 48893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ID</a:t>
            </a:r>
            <a:r>
              <a: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</a:t>
            </a: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コンテンツ プレースホルダー 17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3168575"/>
          </a:xfrm>
        </p:spPr>
        <p:txBody>
          <a:bodyPr/>
          <a:lstStyle/>
          <a:p>
            <a:r>
              <a:rPr kumimoji="1" lang="ja-JP" altLang="en-US" sz="2000" smtClean="0"/>
              <a:t>問題</a:t>
            </a:r>
            <a:endParaRPr kumimoji="1" lang="en-US" altLang="ja-JP" sz="2000" smtClean="0"/>
          </a:p>
          <a:p>
            <a:pPr lvl="1"/>
            <a:r>
              <a:rPr kumimoji="1" lang="en-US" altLang="ja-JP" sz="1800" smtClean="0"/>
              <a:t>MIDI</a:t>
            </a:r>
            <a:r>
              <a:rPr kumimoji="1" lang="ja-JP" altLang="en-US" sz="1800" smtClean="0"/>
              <a:t>デバイスには</a:t>
            </a:r>
            <a:r>
              <a:rPr kumimoji="1" lang="en-US" altLang="ja-JP" sz="1800" smtClean="0"/>
              <a:t>[ID]</a:t>
            </a:r>
            <a:r>
              <a:rPr kumimoji="1" lang="ja-JP" altLang="en-US" sz="1800" smtClean="0"/>
              <a:t>（</a:t>
            </a:r>
            <a:r>
              <a:rPr kumimoji="1" lang="en-US" altLang="ja-JP" sz="1800" smtClean="0"/>
              <a:t>0</a:t>
            </a:r>
            <a:r>
              <a:rPr kumimoji="1" lang="ja-JP" altLang="en-US" sz="1800" smtClean="0"/>
              <a:t>～</a:t>
            </a:r>
            <a:r>
              <a:rPr kumimoji="1" lang="en-US" altLang="ja-JP" sz="1800" smtClean="0"/>
              <a:t>7</a:t>
            </a:r>
            <a:r>
              <a:rPr kumimoji="1" lang="ja-JP" altLang="en-US" sz="1800" smtClean="0"/>
              <a:t>）が付与されるが、デバイスを</a:t>
            </a:r>
            <a:r>
              <a:rPr kumimoji="1" lang="en-US" altLang="ja-JP" sz="1800" smtClean="0"/>
              <a:t>PC</a:t>
            </a:r>
            <a:r>
              <a:rPr kumimoji="1" lang="ja-JP" altLang="en-US" sz="1800" smtClean="0"/>
              <a:t>に再接続すると、</a:t>
            </a:r>
            <a:r>
              <a:rPr kumimoji="1" lang="en-US" altLang="ja-JP" sz="1800" smtClean="0"/>
              <a:t>ID</a:t>
            </a:r>
            <a:r>
              <a:rPr kumimoji="1" lang="ja-JP" altLang="en-US" sz="1800" smtClean="0"/>
              <a:t>が変わることがある（</a:t>
            </a:r>
            <a:r>
              <a:rPr kumimoji="1" lang="en-US" altLang="ja-JP" sz="1800" smtClean="0"/>
              <a:t>Windows</a:t>
            </a:r>
            <a:r>
              <a:rPr kumimoji="1" lang="ja-JP" altLang="en-US" sz="1800" smtClean="0"/>
              <a:t>の仕様）。</a:t>
            </a:r>
            <a:endParaRPr kumimoji="1" lang="en-US" altLang="ja-JP" sz="1800" smtClean="0"/>
          </a:p>
          <a:p>
            <a:r>
              <a:rPr lang="ja-JP" altLang="en-US" sz="2000" smtClean="0"/>
              <a:t>対策</a:t>
            </a:r>
            <a:endParaRPr lang="en-US" altLang="ja-JP" sz="2000" smtClean="0"/>
          </a:p>
          <a:p>
            <a:pPr lvl="1"/>
            <a:r>
              <a:rPr kumimoji="1" lang="en-US" altLang="ja-JP" sz="1800" smtClean="0"/>
              <a:t>KeyBindings.xml </a:t>
            </a:r>
            <a:r>
              <a:rPr kumimoji="1" lang="ja-JP" altLang="en-US" sz="1800" smtClean="0"/>
              <a:t>に、デバイスリストも保存する。</a:t>
            </a:r>
            <a:endParaRPr kumimoji="1" lang="en-US" altLang="ja-JP" sz="1800" smtClean="0"/>
          </a:p>
          <a:p>
            <a:pPr lvl="1"/>
            <a:r>
              <a:rPr lang="ja-JP" altLang="en-US" sz="1800"/>
              <a:t>実際</a:t>
            </a:r>
            <a:r>
              <a:rPr lang="ja-JP" altLang="en-US" sz="1800" smtClean="0"/>
              <a:t>の</a:t>
            </a:r>
            <a:r>
              <a:rPr lang="en-US" altLang="ja-JP" sz="1800" smtClean="0"/>
              <a:t>MIDI</a:t>
            </a:r>
            <a:r>
              <a:rPr lang="ja-JP" altLang="en-US" sz="1800" smtClean="0"/>
              <a:t>入力デバイスを列挙した後に、キーの</a:t>
            </a:r>
            <a:r>
              <a:rPr lang="en-US" altLang="ja-JP" sz="1800" smtClean="0"/>
              <a:t>ID</a:t>
            </a:r>
            <a:r>
              <a:rPr lang="ja-JP" altLang="en-US" sz="1800" smtClean="0"/>
              <a:t>の変換を行う。</a:t>
            </a:r>
            <a:endParaRPr lang="en-US" altLang="ja-JP" sz="1800" smtClean="0"/>
          </a:p>
          <a:p>
            <a:pPr lvl="2"/>
            <a:r>
              <a:rPr kumimoji="1" lang="ja-JP" altLang="en-US" sz="1600" smtClean="0"/>
              <a:t>同じ名前のデバイスがあるなら、キーの</a:t>
            </a:r>
            <a:r>
              <a:rPr kumimoji="1" lang="en-US" altLang="ja-JP" sz="1600" smtClean="0"/>
              <a:t>ID</a:t>
            </a:r>
            <a:r>
              <a:rPr kumimoji="1" lang="ja-JP" altLang="en-US" sz="1600" smtClean="0"/>
              <a:t>をその</a:t>
            </a:r>
            <a:r>
              <a:rPr kumimoji="1" lang="en-US" altLang="ja-JP" sz="1600" smtClean="0"/>
              <a:t>ID</a:t>
            </a:r>
            <a:r>
              <a:rPr kumimoji="1" lang="ja-JP" altLang="en-US" sz="1600" smtClean="0"/>
              <a:t>に付け替える。</a:t>
            </a:r>
            <a:endParaRPr kumimoji="1" lang="en-US" altLang="ja-JP" sz="1600" smtClean="0"/>
          </a:p>
          <a:p>
            <a:pPr lvl="2"/>
            <a:r>
              <a:rPr lang="ja-JP" altLang="en-US" sz="1600" smtClean="0"/>
              <a:t>同じ名前のデバイスがないなら、キーの</a:t>
            </a:r>
            <a:r>
              <a:rPr lang="en-US" altLang="ja-JP" sz="1600" smtClean="0"/>
              <a:t>ID</a:t>
            </a:r>
            <a:r>
              <a:rPr lang="ja-JP" altLang="en-US" sz="1600" smtClean="0"/>
              <a:t>を</a:t>
            </a:r>
            <a:r>
              <a:rPr lang="ja-JP" altLang="en-US" sz="1600" u="sng" smtClean="0"/>
              <a:t>未使用</a:t>
            </a:r>
            <a:r>
              <a:rPr lang="en-US" altLang="ja-JP" sz="1600" u="sng" smtClean="0"/>
              <a:t>ID</a:t>
            </a:r>
            <a:r>
              <a:rPr lang="ja-JP" altLang="en-US" sz="1600" smtClean="0"/>
              <a:t>に付け替える。</a:t>
            </a:r>
            <a:endParaRPr lang="en-US" altLang="ja-JP" sz="1600" smtClean="0"/>
          </a:p>
          <a:p>
            <a:pPr lvl="3"/>
            <a:r>
              <a:rPr kumimoji="1" lang="ja-JP" altLang="en-US" sz="1200" smtClean="0"/>
              <a:t>未使用</a:t>
            </a:r>
            <a:r>
              <a:rPr kumimoji="1" lang="en-US" altLang="ja-JP" sz="1200" smtClean="0"/>
              <a:t>ID</a:t>
            </a:r>
            <a:r>
              <a:rPr kumimoji="1" lang="ja-JP" altLang="en-US" sz="1200" smtClean="0"/>
              <a:t>に付け替えたデバイスも、</a:t>
            </a:r>
            <a:r>
              <a:rPr kumimoji="1" lang="en-US" altLang="ja-JP" sz="1200" smtClean="0"/>
              <a:t>KeyBindings.xml </a:t>
            </a:r>
            <a:r>
              <a:rPr kumimoji="1" lang="ja-JP" altLang="en-US" sz="1200" smtClean="0"/>
              <a:t>からは削除しない。</a:t>
            </a:r>
            <a:r>
              <a:rPr kumimoji="1" lang="en-US" altLang="ja-JP" sz="1200" smtClean="0"/>
              <a:t/>
            </a:r>
            <a:br>
              <a:rPr kumimoji="1" lang="en-US" altLang="ja-JP" sz="1200" smtClean="0"/>
            </a:br>
            <a:r>
              <a:rPr kumimoji="1" lang="ja-JP" altLang="en-US" sz="1200" smtClean="0"/>
              <a:t>（再接続したときに有効になるようにする。）</a:t>
            </a:r>
            <a:endParaRPr kumimoji="1" lang="en-US" altLang="ja-JP" sz="1200" smtClean="0"/>
          </a:p>
        </p:txBody>
      </p:sp>
      <p:cxnSp>
        <p:nvCxnSpPr>
          <p:cNvPr id="20" name="直線矢印コネクタ 19"/>
          <p:cNvCxnSpPr/>
          <p:nvPr/>
        </p:nvCxnSpPr>
        <p:spPr bwMode="auto">
          <a:xfrm>
            <a:off x="2123728" y="4723377"/>
            <a:ext cx="1337102" cy="190076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 bwMode="auto">
          <a:xfrm flipV="1">
            <a:off x="2123728" y="4739833"/>
            <a:ext cx="1331315" cy="17362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 bwMode="auto">
          <a:xfrm>
            <a:off x="2151687" y="5106702"/>
            <a:ext cx="4283837" cy="206078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 bwMode="auto">
          <a:xfrm flipV="1">
            <a:off x="5004206" y="5109671"/>
            <a:ext cx="1431318" cy="1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 bwMode="auto">
          <a:xfrm flipV="1">
            <a:off x="5004048" y="4923806"/>
            <a:ext cx="1431318" cy="1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 bwMode="auto">
          <a:xfrm flipV="1">
            <a:off x="5004048" y="4736718"/>
            <a:ext cx="1431318" cy="1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triangl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7613998" y="5739191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smtClean="0"/>
              <a:t>・</a:t>
            </a:r>
            <a:r>
              <a:rPr kumimoji="1" lang="en-US" altLang="ja-JP" sz="1000" smtClean="0"/>
              <a:t>D</a:t>
            </a:r>
            <a:r>
              <a:rPr kumimoji="1" lang="ja-JP" altLang="en-US" sz="1000" smtClean="0"/>
              <a:t>は使われない</a:t>
            </a:r>
            <a:endParaRPr kumimoji="1" lang="en-US" altLang="ja-JP" sz="1000" smtClean="0"/>
          </a:p>
          <a:p>
            <a:r>
              <a:rPr lang="ja-JP" altLang="en-US" sz="1000" smtClean="0"/>
              <a:t>・</a:t>
            </a:r>
            <a:r>
              <a:rPr lang="en-US" altLang="ja-JP" sz="1000" smtClean="0"/>
              <a:t>C</a:t>
            </a:r>
            <a:r>
              <a:rPr lang="ja-JP" altLang="en-US" sz="1000" smtClean="0"/>
              <a:t>は削除せず残す</a:t>
            </a:r>
            <a:endParaRPr kumimoji="1" lang="ja-JP" altLang="en-US" sz="1000"/>
          </a:p>
        </p:txBody>
      </p:sp>
      <p:sp>
        <p:nvSpPr>
          <p:cNvPr id="33" name="大かっこ 32"/>
          <p:cNvSpPr/>
          <p:nvPr/>
        </p:nvSpPr>
        <p:spPr bwMode="auto">
          <a:xfrm>
            <a:off x="7596336" y="5739040"/>
            <a:ext cx="1224136" cy="421040"/>
          </a:xfrm>
          <a:prstGeom prst="bracketPair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2885234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ンプレート.potx" id="{BF02EF67-A973-45C6-855D-2F98919D94C5}" vid="{1D2CB8D2-FC2E-448A-AFE2-C6C04FAEEEF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</Template>
  <TotalTime>440</TotalTime>
  <Words>437</Words>
  <Application>Microsoft Office PowerPoint</Application>
  <PresentationFormat>画面に合わせる (4:3)</PresentationFormat>
  <Paragraphs>140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Ｐ明朝</vt:lpstr>
      <vt:lpstr>Arial</vt:lpstr>
      <vt:lpstr>Consolas</vt:lpstr>
      <vt:lpstr>Wingdings</vt:lpstr>
      <vt:lpstr>Stream</vt:lpstr>
      <vt:lpstr>入力</vt:lpstr>
      <vt:lpstr>ドラム入力へのマッピング</vt:lpstr>
      <vt:lpstr>シーケンス入力</vt:lpstr>
      <vt:lpstr>入力管理</vt:lpstr>
      <vt:lpstr>MIDIデバイスの可変IDへの対応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入力</dc:title>
  <dc:creator>Kenji Yamazaki</dc:creator>
  <cp:lastModifiedBy>Kenji Yamazaki</cp:lastModifiedBy>
  <cp:revision>23</cp:revision>
  <dcterms:created xsi:type="dcterms:W3CDTF">2017-03-09T09:09:48Z</dcterms:created>
  <dcterms:modified xsi:type="dcterms:W3CDTF">2017-05-03T12:02:45Z</dcterms:modified>
</cp:coreProperties>
</file>