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91" r:id="rId8"/>
    <p:sldId id="266" r:id="rId9"/>
    <p:sldId id="273" r:id="rId10"/>
    <p:sldId id="274" r:id="rId11"/>
    <p:sldId id="275" r:id="rId12"/>
    <p:sldId id="276" r:id="rId13"/>
    <p:sldId id="277" r:id="rId14"/>
    <p:sldId id="278" r:id="rId15"/>
    <p:sldId id="270" r:id="rId16"/>
    <p:sldId id="271" r:id="rId17"/>
    <p:sldId id="272" r:id="rId18"/>
    <p:sldId id="289" r:id="rId19"/>
    <p:sldId id="264" r:id="rId20"/>
    <p:sldId id="265" r:id="rId21"/>
    <p:sldId id="268" r:id="rId22"/>
    <p:sldId id="269" r:id="rId23"/>
    <p:sldId id="263" r:id="rId24"/>
    <p:sldId id="280" r:id="rId25"/>
    <p:sldId id="281" r:id="rId26"/>
    <p:sldId id="284" r:id="rId27"/>
    <p:sldId id="283" r:id="rId28"/>
    <p:sldId id="282" r:id="rId29"/>
    <p:sldId id="285" r:id="rId30"/>
    <p:sldId id="286" r:id="rId31"/>
    <p:sldId id="292" r:id="rId32"/>
    <p:sldId id="288" r:id="rId33"/>
    <p:sldId id="287" r:id="rId34"/>
    <p:sldId id="294" r:id="rId35"/>
    <p:sldId id="267" r:id="rId36"/>
    <p:sldId id="279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96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2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872E-52BC-4A50-AA67-35AD856FCE2F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6979-90F8-492D-9E95-1B88B4C599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872E-52BC-4A50-AA67-35AD856FCE2F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6979-90F8-492D-9E95-1B88B4C59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872E-52BC-4A50-AA67-35AD856FCE2F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6979-90F8-492D-9E95-1B88B4C59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872E-52BC-4A50-AA67-35AD856FCE2F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6979-90F8-492D-9E95-1B88B4C59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872E-52BC-4A50-AA67-35AD856FCE2F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6979-90F8-492D-9E95-1B88B4C59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872E-52BC-4A50-AA67-35AD856FCE2F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6979-90F8-492D-9E95-1B88B4C59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872E-52BC-4A50-AA67-35AD856FCE2F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6979-90F8-492D-9E95-1B88B4C59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872E-52BC-4A50-AA67-35AD856FCE2F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6979-90F8-492D-9E95-1B88B4C59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872E-52BC-4A50-AA67-35AD856FCE2F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6979-90F8-492D-9E95-1B88B4C59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872E-52BC-4A50-AA67-35AD856FCE2F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6979-90F8-492D-9E95-1B88B4C599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275B872E-52BC-4A50-AA67-35AD856FCE2F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8F66979-90F8-492D-9E95-1B88B4C59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75B872E-52BC-4A50-AA67-35AD856FCE2F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8F66979-90F8-492D-9E95-1B88B4C59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forms/d/1_Zrf7LfmnklJfJ7CteecdAiAWGdRkNp2ltqqHuYFncQ/viewform" TargetMode="External"/><Relationship Id="rId2" Type="http://schemas.openxmlformats.org/officeDocument/2006/relationships/hyperlink" Target="https://docs.google.com/forms/d/1GzOMe-QHtB12ZnI4ZTjLA06DJP6ZScXngO42ZDGIpR0/viewform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frws.org/2008/proceedings/p76-burghardt.pdf" TargetMode="External"/><Relationship Id="rId2" Type="http://schemas.openxmlformats.org/officeDocument/2006/relationships/hyperlink" Target="http://forensicinsight.org/wp-content/uploads/2012/05/INSIGHT_A-Dig-into-the-LogFile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eveloper.apple.com/legacy/library/technotes/tn/tn1150.htm" TargetMode="Externa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hackingexposedcomputerforensicsblog.blogspot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forensicinsight.org/wp-content/uploads/2012/05/INSIGHT_A-Dig-into-the-LogFile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File System Journal Forensics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Matthew Seyer</a:t>
            </a:r>
          </a:p>
          <a:p>
            <a:r>
              <a:rPr lang="en-US" dirty="0" smtClean="0"/>
              <a:t>G-C Partners, LLC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20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</a:t>
            </a:r>
            <a:r>
              <a:rPr lang="en-US" dirty="0" err="1" smtClean="0"/>
              <a:t>LogFile</a:t>
            </a:r>
            <a:r>
              <a:rPr lang="en-US" dirty="0" smtClean="0"/>
              <a:t>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Header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684995"/>
              </p:ext>
            </p:extLst>
          </p:nvPr>
        </p:nvGraphicFramePr>
        <p:xfrm>
          <a:off x="3357283" y="1936516"/>
          <a:ext cx="7185853" cy="2752026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485757"/>
                <a:gridCol w="418756"/>
                <a:gridCol w="418756"/>
                <a:gridCol w="418756"/>
                <a:gridCol w="418756"/>
                <a:gridCol w="418756"/>
                <a:gridCol w="418756"/>
                <a:gridCol w="418756"/>
                <a:gridCol w="418756"/>
                <a:gridCol w="418756"/>
                <a:gridCol w="418756"/>
                <a:gridCol w="418756"/>
                <a:gridCol w="418756"/>
                <a:gridCol w="418756"/>
                <a:gridCol w="418756"/>
                <a:gridCol w="418756"/>
                <a:gridCol w="418756"/>
              </a:tblGrid>
              <a:tr h="332370">
                <a:tc>
                  <a:txBody>
                    <a:bodyPr/>
                    <a:lstStyle/>
                    <a:p>
                      <a:pPr algn="ctr" fontAlgn="b"/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 dirty="0">
                          <a:effectLst/>
                        </a:rPr>
                        <a:t>1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 dirty="0">
                          <a:effectLst/>
                        </a:rPr>
                        <a:t>2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3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4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5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6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7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8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9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 dirty="0">
                          <a:effectLst/>
                        </a:rPr>
                        <a:t>A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B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C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E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F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8774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0x00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“RCRD” (signature)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Update Sequence Offset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 dirty="0">
                          <a:effectLst/>
                        </a:rPr>
                        <a:t>Update Sequence Count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 dirty="0">
                          <a:effectLst/>
                        </a:rPr>
                        <a:t>Last LSN or File Offset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774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0x10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 dirty="0">
                          <a:effectLst/>
                        </a:rPr>
                        <a:t>Flags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 dirty="0">
                          <a:effectLst/>
                        </a:rPr>
                        <a:t>Page Count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Page Position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Next Record Offset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Word Align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DWord Align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23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0x20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 dirty="0">
                          <a:effectLst/>
                        </a:rPr>
                        <a:t>Last End LSN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23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0x30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 dirty="0">
                          <a:effectLst/>
                        </a:rPr>
                        <a:t>Update Sequence Array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26793" y="4882517"/>
            <a:ext cx="8360325" cy="1812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</a:pPr>
            <a:r>
              <a:rPr lang="en-US" sz="14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Page Count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Number of pages that are used for the transaction run.</a:t>
            </a:r>
            <a:b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4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Page Position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The current page number of a transaction run.</a:t>
            </a:r>
            <a:b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400" b="1" u="sng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 Record Offset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Offset of last LSN on the page.</a:t>
            </a:r>
            <a:b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4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Last LSN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Last overall LSN on page (includes the overlapping LSNs).</a:t>
            </a:r>
            <a:b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4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Last End LSN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Last complete LSN on page.</a:t>
            </a:r>
            <a:b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4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Update Sequence Array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Array containing the update sequences for replacement. The first two bytes of the value is the Update Sequence Value. These are used every 512 bytes.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</a:t>
            </a:r>
            <a:r>
              <a:rPr lang="en-US" dirty="0" err="1" smtClean="0"/>
              <a:t>LogFile</a:t>
            </a:r>
            <a:r>
              <a:rPr lang="en-US" dirty="0" smtClean="0"/>
              <a:t>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LSN Record Header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388577"/>
              </p:ext>
            </p:extLst>
          </p:nvPr>
        </p:nvGraphicFramePr>
        <p:xfrm>
          <a:off x="1143000" y="2338665"/>
          <a:ext cx="8282402" cy="2986369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577842"/>
                <a:gridCol w="481535"/>
                <a:gridCol w="481535"/>
                <a:gridCol w="481535"/>
                <a:gridCol w="481535"/>
                <a:gridCol w="481535"/>
                <a:gridCol w="481535"/>
                <a:gridCol w="481535"/>
                <a:gridCol w="481535"/>
                <a:gridCol w="481535"/>
                <a:gridCol w="481535"/>
                <a:gridCol w="481535"/>
                <a:gridCol w="481535"/>
                <a:gridCol w="481535"/>
                <a:gridCol w="481535"/>
                <a:gridCol w="481535"/>
                <a:gridCol w="481535"/>
              </a:tblGrid>
              <a:tr h="288732">
                <a:tc>
                  <a:txBody>
                    <a:bodyPr/>
                    <a:lstStyle/>
                    <a:p>
                      <a:pPr algn="ctr" fontAlgn="b"/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1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2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3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4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5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6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 dirty="0">
                          <a:effectLst/>
                        </a:rPr>
                        <a:t>7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8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9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A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B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C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E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F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887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0x00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Current LSN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Previous LSN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7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0x10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 dirty="0">
                          <a:effectLst/>
                        </a:rPr>
                        <a:t>Client Undo LSN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 dirty="0">
                          <a:effectLst/>
                        </a:rPr>
                        <a:t>Client Data Length 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Client ID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7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0x20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Record Type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Transaction ID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Flags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 dirty="0">
                          <a:effectLst/>
                        </a:rPr>
                        <a:t>Alignment or Reserved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32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0x30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Redo OP</a:t>
                      </a:r>
                      <a:endParaRPr lang="en-US" sz="1700" b="1" i="0" u="none" strike="noStrike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 dirty="0">
                          <a:effectLst/>
                        </a:rPr>
                        <a:t>Undo OP</a:t>
                      </a:r>
                      <a:endParaRPr lang="en-US" sz="1700" b="1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Redo Offset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 dirty="0">
                          <a:effectLst/>
                        </a:rPr>
                        <a:t>Redo Length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Undo Offset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Undo Length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Target Attribute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LCNs to Follow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849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0x40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Record Offset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Attribute Offset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MFT Cluster Index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 dirty="0">
                          <a:effectLst/>
                        </a:rPr>
                        <a:t>Alignment or Reserved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 dirty="0">
                          <a:effectLst/>
                        </a:rPr>
                        <a:t>Target VCN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 dirty="0">
                          <a:effectLst/>
                        </a:rPr>
                        <a:t>Alignment or Reserved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32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0x50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 dirty="0">
                          <a:effectLst/>
                        </a:rPr>
                        <a:t>Target LCN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700" u="none" strike="noStrike">
                          <a:effectLst/>
                        </a:rPr>
                        <a:t>Alignment or Reserved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</a:t>
            </a:r>
            <a:r>
              <a:rPr lang="en-US" dirty="0" err="1" smtClean="0"/>
              <a:t>LogFile</a:t>
            </a:r>
            <a:r>
              <a:rPr lang="en-US" dirty="0" smtClean="0"/>
              <a:t> Structures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LSN Record Header</a:t>
            </a:r>
          </a:p>
          <a:p>
            <a:endParaRPr lang="en-US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1302034" y="2223247"/>
            <a:ext cx="5486400" cy="44319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LSN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The LSN of the current record.</a:t>
            </a:r>
            <a:b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sz="14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Previous LSN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The LSN of the previous record.</a:t>
            </a:r>
            <a:b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sz="14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Client Undo LSN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Usually the same as Previous LSN.</a:t>
            </a:r>
            <a:b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sz="14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Client Data Length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Length of the LSN record starting at 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Record Offset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sz="14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Record Type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0x01 is a General Record, and 0x02 is a Check Point Record.</a:t>
            </a:r>
            <a:b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sz="14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Flags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0X00 Record does not overlap next page, 0x01 Record does overlap.</a:t>
            </a:r>
            <a:b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s-AR" sz="14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Redo </a:t>
            </a:r>
            <a:r>
              <a:rPr kumimoji="0" lang="es-AR" sz="1400" b="1" i="0" u="sng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</a:t>
            </a:r>
            <a:r>
              <a:rPr kumimoji="0" lang="es-A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Redo </a:t>
            </a:r>
            <a:r>
              <a:rPr kumimoji="0" lang="es-AR" sz="1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operation</a:t>
            </a:r>
            <a:r>
              <a:rPr kumimoji="0" lang="es-A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AR" sz="1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code</a:t>
            </a:r>
            <a:r>
              <a:rPr kumimoji="0" lang="es-A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kumimoji="0" lang="es-A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s-AR" sz="1400" b="1" i="0" u="sng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Undo</a:t>
            </a:r>
            <a:r>
              <a:rPr kumimoji="0" lang="es-AR" sz="14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AR" sz="1400" b="1" i="0" u="sng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</a:t>
            </a:r>
            <a:r>
              <a:rPr kumimoji="0" lang="es-A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kumimoji="0" lang="es-AR" sz="1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Undo</a:t>
            </a:r>
            <a:r>
              <a:rPr kumimoji="0" lang="es-A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AR" sz="1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operation</a:t>
            </a:r>
            <a:r>
              <a:rPr kumimoji="0" lang="es-A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AR" sz="1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code</a:t>
            </a:r>
            <a:r>
              <a:rPr kumimoji="0" lang="es-A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kumimoji="0" lang="es-A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sz="14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Redo Offset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Offset to start of redo data (starting from 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Redo Op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offset).</a:t>
            </a:r>
            <a:b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sz="14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Redo Length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Length of redo data.</a:t>
            </a:r>
            <a:b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sz="14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Undo Offset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Offset to start of undo data (starting from 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Redo Op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offset).</a:t>
            </a:r>
            <a:b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sz="14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Undo Length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Length of undo data.</a:t>
            </a:r>
            <a:b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sz="14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LCNs to Follow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0x01 LCNs follow LSN Header, 0x00 no LCNs follow LSN Header.</a:t>
            </a:r>
            <a:b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sz="14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Record Offset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The MFT record offset if change affects an MFT record, otherwise 0x00.</a:t>
            </a:r>
            <a:b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sz="14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Attribute Offset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The offset of the attribute effected if an MFT record. </a:t>
            </a:r>
            <a:b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sz="14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Target LCN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Redo/Undo data’s logical cluster number on disk.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LSN Record Data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Determined by Redo and Undo Operation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419273"/>
              </p:ext>
            </p:extLst>
          </p:nvPr>
        </p:nvGraphicFramePr>
        <p:xfrm>
          <a:off x="1241612" y="2419350"/>
          <a:ext cx="9219147" cy="2457448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385722"/>
                <a:gridCol w="564405"/>
                <a:gridCol w="2304786"/>
                <a:gridCol w="645341"/>
                <a:gridCol w="2581361"/>
                <a:gridCol w="737532"/>
              </a:tblGrid>
              <a:tr h="2440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</a:rPr>
                        <a:t>Noop</a:t>
                      </a:r>
                      <a:r>
                        <a:rPr lang="en-US" sz="1300" dirty="0">
                          <a:effectLst/>
                        </a:rPr>
                        <a:t> 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0x00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</a:rPr>
                        <a:t>DeleteDirtyClusters</a:t>
                      </a:r>
                      <a:r>
                        <a:rPr lang="en-US" sz="1300" dirty="0">
                          <a:effectLst/>
                        </a:rPr>
                        <a:t> 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0x0A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</a:rPr>
                        <a:t>ClearBitsInNonresidentBitMap</a:t>
                      </a:r>
                      <a:r>
                        <a:rPr lang="en-US" sz="1300" dirty="0">
                          <a:effectLst/>
                        </a:rPr>
                        <a:t> 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0x16</a:t>
                      </a:r>
                      <a:endParaRPr lang="en-US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</a:tr>
              <a:tr h="2440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</a:rPr>
                        <a:t>CompensationLogRecord</a:t>
                      </a:r>
                      <a:r>
                        <a:rPr lang="en-US" sz="1300" dirty="0">
                          <a:effectLst/>
                        </a:rPr>
                        <a:t> 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0x01</a:t>
                      </a:r>
                      <a:endParaRPr lang="en-US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</a:rPr>
                        <a:t>SetNewAttributeSizes</a:t>
                      </a:r>
                      <a:r>
                        <a:rPr lang="en-US" sz="1300" dirty="0">
                          <a:effectLst/>
                        </a:rPr>
                        <a:t> 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0x0B</a:t>
                      </a:r>
                      <a:endParaRPr lang="en-US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PrepareTransaction </a:t>
                      </a:r>
                      <a:endParaRPr lang="en-US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0x19</a:t>
                      </a:r>
                      <a:endParaRPr lang="en-US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</a:tr>
              <a:tr h="2440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</a:rPr>
                        <a:t>InitializeFileRecordSegment</a:t>
                      </a:r>
                      <a:r>
                        <a:rPr lang="en-US" sz="1300" dirty="0">
                          <a:effectLst/>
                        </a:rPr>
                        <a:t> 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0x02</a:t>
                      </a:r>
                      <a:endParaRPr lang="en-US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</a:rPr>
                        <a:t>AddIndexEntryRoot</a:t>
                      </a:r>
                      <a:r>
                        <a:rPr lang="en-US" sz="1300" dirty="0">
                          <a:effectLst/>
                        </a:rPr>
                        <a:t> 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0x0C</a:t>
                      </a:r>
                      <a:endParaRPr lang="en-US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</a:rPr>
                        <a:t>CommitTransaction</a:t>
                      </a:r>
                      <a:r>
                        <a:rPr lang="en-US" sz="1300" dirty="0">
                          <a:effectLst/>
                        </a:rPr>
                        <a:t> 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0x1A </a:t>
                      </a:r>
                      <a:endParaRPr lang="en-US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</a:tr>
              <a:tr h="2372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</a:rPr>
                        <a:t>DeallocateFileRecordSegment</a:t>
                      </a:r>
                      <a:r>
                        <a:rPr lang="en-US" sz="1300" dirty="0">
                          <a:effectLst/>
                        </a:rPr>
                        <a:t> 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0x03</a:t>
                      </a:r>
                      <a:endParaRPr lang="en-US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</a:rPr>
                        <a:t>DeleteIndexEntryRoot</a:t>
                      </a:r>
                      <a:r>
                        <a:rPr lang="en-US" sz="1300" dirty="0">
                          <a:effectLst/>
                        </a:rPr>
                        <a:t> 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0x0D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ForgetTransaction </a:t>
                      </a:r>
                      <a:endParaRPr lang="en-US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0x1B </a:t>
                      </a:r>
                      <a:endParaRPr lang="en-US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</a:tr>
              <a:tr h="2372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</a:rPr>
                        <a:t>WriteEndOfFileRecordSegment</a:t>
                      </a:r>
                      <a:r>
                        <a:rPr lang="en-US" sz="1300" dirty="0">
                          <a:effectLst/>
                        </a:rPr>
                        <a:t> 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0x04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</a:rPr>
                        <a:t>AddIndexEntryAllocation</a:t>
                      </a:r>
                      <a:r>
                        <a:rPr lang="en-US" sz="1300" dirty="0">
                          <a:effectLst/>
                        </a:rPr>
                        <a:t> 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0x0E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</a:rPr>
                        <a:t>OpenNonresidentAttribute</a:t>
                      </a:r>
                      <a:r>
                        <a:rPr lang="en-US" sz="1300" dirty="0">
                          <a:effectLst/>
                        </a:rPr>
                        <a:t> 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0x1C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</a:tr>
              <a:tr h="2440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</a:rPr>
                        <a:t>CreateAttribute</a:t>
                      </a:r>
                      <a:r>
                        <a:rPr lang="en-US" sz="1300" dirty="0">
                          <a:effectLst/>
                        </a:rPr>
                        <a:t> 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0x05</a:t>
                      </a:r>
                      <a:endParaRPr lang="en-US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</a:rPr>
                        <a:t>DeleteIndexEntryAllocation</a:t>
                      </a:r>
                      <a:r>
                        <a:rPr lang="en-US" sz="1300" dirty="0">
                          <a:effectLst/>
                        </a:rPr>
                        <a:t> 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0x0F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DirtyPageTableDump </a:t>
                      </a:r>
                      <a:endParaRPr lang="en-US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0x1F </a:t>
                      </a:r>
                      <a:endParaRPr lang="en-US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</a:tr>
              <a:tr h="2440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</a:rPr>
                        <a:t>DeleteAttribute</a:t>
                      </a:r>
                      <a:r>
                        <a:rPr lang="en-US" sz="1300" dirty="0">
                          <a:effectLst/>
                        </a:rPr>
                        <a:t> 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0x06</a:t>
                      </a:r>
                      <a:endParaRPr lang="en-US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</a:rPr>
                        <a:t>SetIndexEntryVcnAllocation</a:t>
                      </a:r>
                      <a:r>
                        <a:rPr lang="en-US" sz="1300" dirty="0">
                          <a:effectLst/>
                        </a:rPr>
                        <a:t> 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0x12</a:t>
                      </a:r>
                      <a:endParaRPr lang="en-US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TransactionTableDump </a:t>
                      </a:r>
                      <a:endParaRPr lang="en-US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0x20 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</a:tr>
              <a:tr h="2440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</a:rPr>
                        <a:t>UpdateResidentValue</a:t>
                      </a:r>
                      <a:r>
                        <a:rPr lang="en-US" sz="1300" dirty="0">
                          <a:effectLst/>
                        </a:rPr>
                        <a:t> 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0x07</a:t>
                      </a:r>
                      <a:endParaRPr lang="en-US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</a:rPr>
                        <a:t>UpdateFileNameRoot</a:t>
                      </a:r>
                      <a:r>
                        <a:rPr lang="en-US" sz="1300" dirty="0">
                          <a:effectLst/>
                        </a:rPr>
                        <a:t> 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0x13</a:t>
                      </a:r>
                      <a:endParaRPr lang="en-US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UpdateRecordDataRoot </a:t>
                      </a:r>
                      <a:endParaRPr lang="en-US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0x21 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</a:tr>
              <a:tr h="2526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</a:rPr>
                        <a:t>UpdateNonresidentValue</a:t>
                      </a:r>
                      <a:r>
                        <a:rPr lang="en-US" sz="1300" dirty="0">
                          <a:effectLst/>
                        </a:rPr>
                        <a:t> 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0x08</a:t>
                      </a:r>
                      <a:endParaRPr lang="en-US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</a:rPr>
                        <a:t>UpdateFileNameAllocation</a:t>
                      </a:r>
                      <a:r>
                        <a:rPr lang="en-US" sz="1300" dirty="0">
                          <a:effectLst/>
                        </a:rPr>
                        <a:t> 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0x14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</a:tr>
              <a:tr h="26589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</a:rPr>
                        <a:t>UpdateMappingPairs</a:t>
                      </a:r>
                      <a:r>
                        <a:rPr lang="en-US" sz="1300" dirty="0">
                          <a:effectLst/>
                        </a:rPr>
                        <a:t> 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0x09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</a:rPr>
                        <a:t>SetBitsInNonresidentBitMap</a:t>
                      </a:r>
                      <a:r>
                        <a:rPr lang="en-US" sz="1300" dirty="0">
                          <a:effectLst/>
                        </a:rPr>
                        <a:t> 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0x15</a:t>
                      </a: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1" marR="58031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LSN Record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Structure Examples</a:t>
            </a:r>
          </a:p>
          <a:p>
            <a:pPr lvl="1"/>
            <a:r>
              <a:rPr lang="en-US" dirty="0" smtClean="0"/>
              <a:t>Index Entries</a:t>
            </a:r>
          </a:p>
          <a:p>
            <a:pPr lvl="2"/>
            <a:r>
              <a:rPr lang="en-US" dirty="0" smtClean="0"/>
              <a:t>Redo Op 0x0E : Undo Op 0x0F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Redo </a:t>
            </a:r>
            <a:r>
              <a:rPr lang="en-US" dirty="0" err="1" smtClean="0"/>
              <a:t>AddIndexEntryAllocation</a:t>
            </a:r>
            <a:r>
              <a:rPr lang="en-US" dirty="0" smtClean="0"/>
              <a:t> and </a:t>
            </a:r>
            <a:br>
              <a:rPr lang="en-US" dirty="0" smtClean="0"/>
            </a:br>
            <a:r>
              <a:rPr lang="en-US" dirty="0" smtClean="0"/>
              <a:t>			   Undo </a:t>
            </a:r>
            <a:r>
              <a:rPr lang="en-US" dirty="0" err="1" smtClean="0"/>
              <a:t>DeleteIndexEntryAllocation</a:t>
            </a:r>
            <a:endParaRPr lang="en-US" dirty="0" smtClean="0"/>
          </a:p>
          <a:p>
            <a:pPr lvl="2"/>
            <a:r>
              <a:rPr lang="en-US" dirty="0" smtClean="0"/>
              <a:t>Redo Op 0x0F : Undo Op 0x0E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Redo </a:t>
            </a:r>
            <a:r>
              <a:rPr lang="en-US" dirty="0" err="1" smtClean="0"/>
              <a:t>DeleteIndexEntryAllocation</a:t>
            </a:r>
            <a:r>
              <a:rPr lang="en-US" dirty="0" smtClean="0"/>
              <a:t> and </a:t>
            </a:r>
            <a:br>
              <a:rPr lang="en-US" dirty="0" smtClean="0"/>
            </a:br>
            <a:r>
              <a:rPr lang="en-US" dirty="0" smtClean="0"/>
              <a:t>   			   Undo </a:t>
            </a:r>
            <a:r>
              <a:rPr lang="en-US" dirty="0" err="1" smtClean="0"/>
              <a:t>AddIndexEntryAllocation</a:t>
            </a:r>
            <a:endParaRPr lang="en-US" dirty="0" smtClean="0"/>
          </a:p>
          <a:p>
            <a:pPr lvl="1"/>
            <a:r>
              <a:rPr lang="en-US" dirty="0" smtClean="0"/>
              <a:t>Whole MFT Entry</a:t>
            </a:r>
          </a:p>
          <a:p>
            <a:pPr lvl="2"/>
            <a:r>
              <a:rPr lang="en-US" dirty="0" smtClean="0"/>
              <a:t>Redo Op 0x02 : Undo Op 0x00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Redo </a:t>
            </a:r>
            <a:r>
              <a:rPr lang="en-US" dirty="0" err="1" smtClean="0"/>
              <a:t>InitializeFileRecordSegment</a:t>
            </a:r>
            <a:r>
              <a:rPr lang="en-US" dirty="0" smtClean="0"/>
              <a:t> and 				  Undo </a:t>
            </a:r>
            <a:r>
              <a:rPr lang="en-US" dirty="0" err="1" smtClean="0"/>
              <a:t>Noop</a:t>
            </a:r>
            <a:endParaRPr lang="en-US" dirty="0" smtClean="0"/>
          </a:p>
          <a:p>
            <a:pPr lvl="2"/>
            <a:r>
              <a:rPr lang="en-US" dirty="0" smtClean="0"/>
              <a:t>Redo Op 0x00 : Undo Op 0x02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Redo </a:t>
            </a:r>
            <a:r>
              <a:rPr lang="en-US" dirty="0" err="1" smtClean="0"/>
              <a:t>Noop</a:t>
            </a:r>
            <a:r>
              <a:rPr lang="en-US" dirty="0" smtClean="0"/>
              <a:t> and </a:t>
            </a:r>
            <a:br>
              <a:rPr lang="en-US" dirty="0" smtClean="0"/>
            </a:br>
            <a:r>
              <a:rPr lang="en-US" dirty="0" smtClean="0"/>
              <a:t>			  Undo </a:t>
            </a:r>
            <a:r>
              <a:rPr lang="en-US" dirty="0" err="1" smtClean="0"/>
              <a:t>InitializeFileRecordSegment</a:t>
            </a:r>
            <a:endParaRPr lang="en-US" dirty="0" smtClean="0"/>
          </a:p>
          <a:p>
            <a:pPr lvl="1"/>
            <a:r>
              <a:rPr lang="en-US" dirty="0" smtClean="0"/>
              <a:t>Update Resident Value</a:t>
            </a:r>
          </a:p>
          <a:p>
            <a:pPr lvl="2"/>
            <a:r>
              <a:rPr lang="en-US" dirty="0" smtClean="0"/>
              <a:t>$SI Changes</a:t>
            </a:r>
          </a:p>
          <a:p>
            <a:pPr lvl="3"/>
            <a:r>
              <a:rPr lang="en-US" sz="1600" dirty="0" smtClean="0"/>
              <a:t>Redo Op 0x07 : Undo Op 0x07 </a:t>
            </a:r>
            <a:r>
              <a:rPr lang="en-US" sz="1600" dirty="0" smtClean="0">
                <a:sym typeface="Wingdings" panose="05000000000000000000" pitchFamily="2" charset="2"/>
              </a:rPr>
              <a:t></a:t>
            </a:r>
            <a:r>
              <a:rPr lang="en-US" sz="1600" dirty="0" smtClean="0"/>
              <a:t> Redo </a:t>
            </a:r>
            <a:r>
              <a:rPr lang="en-US" sz="1600" dirty="0" err="1" smtClean="0"/>
              <a:t>UpdateResidentValue</a:t>
            </a:r>
            <a:r>
              <a:rPr lang="en-US" sz="1600" dirty="0" smtClean="0"/>
              <a:t> and Undo </a:t>
            </a:r>
            <a:r>
              <a:rPr lang="en-US" sz="1600" dirty="0" err="1" smtClean="0"/>
              <a:t>UpdateResidentValue</a:t>
            </a:r>
            <a:r>
              <a:rPr lang="en-US" sz="1600" dirty="0" smtClean="0"/>
              <a:t> (Record contains Undo (original) and Redo (new) data)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NTFS File Creation of testfile01.txt</a:t>
            </a:r>
            <a:endParaRPr lang="en-US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9130" y="3288825"/>
            <a:ext cx="5300382" cy="197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809128" y="2967317"/>
            <a:ext cx="4738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AddIndexEntryAllocation</a:t>
            </a:r>
            <a:r>
              <a:rPr lang="en-US" dirty="0" smtClean="0"/>
              <a:t> Transaction at 0x1B098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977732" y="2150639"/>
            <a:ext cx="8178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0x1B098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0990729" y="2537011"/>
            <a:ext cx="817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0x1B228</a:t>
            </a:r>
            <a:endParaRPr lang="en-US" sz="1400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047" y="3347197"/>
            <a:ext cx="5342965" cy="198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268940" y="2976282"/>
            <a:ext cx="5002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InitializeFileRecordSegment</a:t>
            </a:r>
            <a:r>
              <a:rPr lang="en-US" dirty="0" smtClean="0"/>
              <a:t> Transaction at 0x1B228</a:t>
            </a:r>
            <a:endParaRPr lang="en-US" dirty="0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827" y="1637460"/>
            <a:ext cx="103822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376517" y="5360894"/>
            <a:ext cx="4259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*Redo </a:t>
            </a:r>
            <a:r>
              <a:rPr lang="en-US" dirty="0" err="1" smtClean="0"/>
              <a:t>InitializeFileRecordSegment</a:t>
            </a:r>
            <a:r>
              <a:rPr lang="en-US" dirty="0" smtClean="0"/>
              <a:t> contains</a:t>
            </a:r>
          </a:p>
          <a:p>
            <a:r>
              <a:rPr lang="en-US" dirty="0" smtClean="0"/>
              <a:t>whole MFT Record Entry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NTFS File Rename of testfile01.txt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6495" y="1602178"/>
            <a:ext cx="9498666" cy="172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988" y="4105350"/>
            <a:ext cx="5860398" cy="2199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28917" y="3693459"/>
            <a:ext cx="3731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DeleteAttribute</a:t>
            </a:r>
            <a:r>
              <a:rPr lang="en-US" dirty="0" smtClean="0"/>
              <a:t> Operation at 0x1E910</a:t>
            </a:r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9083" y="4187149"/>
            <a:ext cx="5227544" cy="209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364941" y="3738282"/>
            <a:ext cx="3784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Create Attribute Operation at 0x1EB78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0078709" y="1881698"/>
            <a:ext cx="8082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0x1E910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85294" y="2402541"/>
            <a:ext cx="8146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0x1EB78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NTFS File Deletion of renamefile01.txt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035" y="1639648"/>
            <a:ext cx="9848570" cy="1263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587317" y="1927412"/>
            <a:ext cx="8082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0x20FB8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0596281" y="2277035"/>
            <a:ext cx="811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0x21178</a:t>
            </a:r>
            <a:endParaRPr lang="en-US" sz="1400" dirty="0"/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90018" y="3657601"/>
            <a:ext cx="5341894" cy="275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683622" y="3254188"/>
            <a:ext cx="4834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DeleteIndexEntryAllocation</a:t>
            </a:r>
            <a:r>
              <a:rPr lang="en-US" dirty="0" smtClean="0"/>
              <a:t> Operation at 0x20FB8</a:t>
            </a:r>
            <a:endParaRPr lang="en-US" dirty="0"/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7552" y="3687685"/>
            <a:ext cx="5127815" cy="1169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49622" y="3236258"/>
            <a:ext cx="5074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DeallocateFileRecordSegment</a:t>
            </a:r>
            <a:r>
              <a:rPr lang="en-US" dirty="0" smtClean="0"/>
              <a:t> Operation at 0x21178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76517" y="5360894"/>
            <a:ext cx="4923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*Redo </a:t>
            </a:r>
            <a:r>
              <a:rPr lang="en-US" dirty="0" err="1" smtClean="0"/>
              <a:t>DeallocateFileRecordSegment</a:t>
            </a:r>
            <a:r>
              <a:rPr lang="en-US" dirty="0" smtClean="0"/>
              <a:t> only contains</a:t>
            </a:r>
          </a:p>
          <a:p>
            <a:r>
              <a:rPr lang="en-US" dirty="0" smtClean="0"/>
              <a:t>24 bytes of MFT Entry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0237" y="1828350"/>
            <a:ext cx="8391525" cy="458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42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Ext3 Journal Analysis</a:t>
            </a:r>
            <a:endParaRPr lang="en-US" dirty="0"/>
          </a:p>
        </p:txBody>
      </p:sp>
      <p:pic>
        <p:nvPicPr>
          <p:cNvPr id="6" name="Content Placeholder 5" descr="Ext3 Triforc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03335" y="1774825"/>
            <a:ext cx="7385329" cy="4625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File System Journaling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Records File System Metadata Changes</a:t>
            </a:r>
          </a:p>
          <a:p>
            <a:pPr lvl="1"/>
            <a:r>
              <a:rPr lang="en-US" dirty="0" smtClean="0"/>
              <a:t>Optionally Can Retain More Depending on File System Options</a:t>
            </a:r>
          </a:p>
          <a:p>
            <a:r>
              <a:rPr lang="en-US" dirty="0" smtClean="0"/>
              <a:t>Allows File System to Return to a Clean State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52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Ext3 File Creation of testfile.txt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532" y="1570504"/>
            <a:ext cx="31623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7543" y="1463771"/>
            <a:ext cx="345757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90283" y="4966448"/>
            <a:ext cx="455445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5: 66 	-&gt;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Inode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Bitmap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6: 1 	-&gt; Group Descriptor Table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7: 67 	-&gt;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Inode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Table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8: 577	-&gt; Data Block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9: 65 	-&gt; Data Bitmap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9247" y="4724400"/>
            <a:ext cx="2864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Create File - System Changes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03027" y="5414447"/>
            <a:ext cx="6088973" cy="1136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060141" y="5029200"/>
            <a:ext cx="3363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Journal Block 8: FS Data Block 577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Ext3 File Rename of testfile.txt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861" y="1408860"/>
            <a:ext cx="3362325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4029" y="5449702"/>
            <a:ext cx="5779714" cy="1165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76445" y="1350308"/>
            <a:ext cx="3495675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90283" y="4966448"/>
            <a:ext cx="31758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12: 67	 -&gt;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Inode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Table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13: 577 -&gt; Data Block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9247" y="4724400"/>
            <a:ext cx="3018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Rename File - System Changes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60141" y="5029200"/>
            <a:ext cx="3480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Journal Block 13: FS Data Block 577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Ext3 File Deletion of renamefile.txt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641" y="1373842"/>
            <a:ext cx="3276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1963" y="1414743"/>
            <a:ext cx="3438525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90283" y="4966448"/>
            <a:ext cx="455445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16:577	-&gt; Data Block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17:67 	-&gt;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Inode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Table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18:0 	-&gt; Super Block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19:65	-&gt; Data Bitmap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20:1 	-&gt; Group Descriptor Table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21:66	-&gt;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Inode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Bitmap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9247" y="4724400"/>
            <a:ext cx="2865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Delete File - System Changes</a:t>
            </a:r>
            <a:endParaRPr lang="en-US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51176" y="5417907"/>
            <a:ext cx="5914745" cy="1025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060141" y="5029200"/>
            <a:ext cx="3480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Journal Block 16: FS Data Block 577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HFS+ Journal Analysis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9901" y="1865639"/>
            <a:ext cx="7472198" cy="4534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90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HFS+ Transactions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6581" y="2234961"/>
            <a:ext cx="5495925" cy="1905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4600" y="4395248"/>
            <a:ext cx="8639175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63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Advanced NTFS Journal Parser (ANJP)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Tracking Files</a:t>
            </a:r>
          </a:p>
          <a:p>
            <a:r>
              <a:rPr lang="en-US" dirty="0" smtClean="0"/>
              <a:t>Time Changes</a:t>
            </a:r>
          </a:p>
          <a:p>
            <a:r>
              <a:rPr lang="en-US" dirty="0" smtClean="0"/>
              <a:t>Event Profiling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96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Events by File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747" y="1820372"/>
            <a:ext cx="11424505" cy="19449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600" y="4025211"/>
            <a:ext cx="1657350" cy="24479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9324" y="4051089"/>
            <a:ext cx="1590675" cy="23336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5999" y="4744528"/>
            <a:ext cx="4146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Filtering by MFT Record, Ordering by LSN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2799" y="4016584"/>
            <a:ext cx="1047750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2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Changes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45" y="1832959"/>
            <a:ext cx="12115710" cy="10612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6525" y="3515803"/>
            <a:ext cx="5095875" cy="1085850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3129412"/>
            <a:ext cx="5248275" cy="10477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09600" y="3976777"/>
            <a:ext cx="2624137" cy="20038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20242" y="3976777"/>
            <a:ext cx="1337633" cy="20038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486525" y="4347714"/>
            <a:ext cx="2418586" cy="25394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222302" y="4347714"/>
            <a:ext cx="1360098" cy="25393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stCxn id="9" idx="3"/>
            <a:endCxn id="11" idx="1"/>
          </p:cNvCxnSpPr>
          <p:nvPr/>
        </p:nvCxnSpPr>
        <p:spPr>
          <a:xfrm>
            <a:off x="5857875" y="4076970"/>
            <a:ext cx="4364427" cy="3977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8" idx="3"/>
            <a:endCxn id="10" idx="1"/>
          </p:cNvCxnSpPr>
          <p:nvPr/>
        </p:nvCxnSpPr>
        <p:spPr>
          <a:xfrm>
            <a:off x="3233737" y="4076970"/>
            <a:ext cx="3252788" cy="3977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139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Linking SI Changes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664898" y="3234905"/>
            <a:ext cx="1828800" cy="21048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$</a:t>
            </a:r>
            <a:r>
              <a:rPr lang="en-US" dirty="0" err="1" smtClean="0"/>
              <a:t>LogFile</a:t>
            </a:r>
            <a:endParaRPr lang="en-US" dirty="0" smtClean="0"/>
          </a:p>
          <a:p>
            <a:pPr algn="ctr"/>
            <a:r>
              <a:rPr lang="en-US" dirty="0" smtClean="0"/>
              <a:t>Update Attribute</a:t>
            </a:r>
          </a:p>
          <a:p>
            <a:pPr algn="ctr"/>
            <a:r>
              <a:rPr lang="en-US" dirty="0" smtClean="0"/>
              <a:t>Operation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Standard Information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879676" y="1802921"/>
            <a:ext cx="243264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LSN Header Information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216105" y="5339750"/>
            <a:ext cx="1759789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USN Records</a:t>
            </a:r>
            <a:endParaRPr lang="en-US" dirty="0"/>
          </a:p>
        </p:txBody>
      </p:sp>
      <p:cxnSp>
        <p:nvCxnSpPr>
          <p:cNvPr id="7" name="Straight Arrow Connector 6"/>
          <p:cNvCxnSpPr>
            <a:stCxn id="4" idx="1"/>
            <a:endCxn id="3" idx="3"/>
          </p:cNvCxnSpPr>
          <p:nvPr/>
        </p:nvCxnSpPr>
        <p:spPr>
          <a:xfrm flipH="1">
            <a:off x="3493698" y="2260121"/>
            <a:ext cx="1385978" cy="20272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3" idx="3"/>
            <a:endCxn id="5" idx="1"/>
          </p:cNvCxnSpPr>
          <p:nvPr/>
        </p:nvCxnSpPr>
        <p:spPr>
          <a:xfrm>
            <a:off x="3493698" y="4287328"/>
            <a:ext cx="1722407" cy="15096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489371" y="1802921"/>
            <a:ext cx="26800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Attribute Offset</a:t>
            </a:r>
          </a:p>
          <a:p>
            <a:r>
              <a:rPr lang="en-US" dirty="0" smtClean="0"/>
              <a:t>MFT Entry</a:t>
            </a:r>
          </a:p>
          <a:p>
            <a:r>
              <a:rPr lang="en-US" dirty="0" smtClean="0"/>
              <a:t>Resident Attribute Update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7422" y="5472440"/>
            <a:ext cx="36674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Standard Information Attribute Data</a:t>
            </a:r>
          </a:p>
          <a:p>
            <a:r>
              <a:rPr lang="en-US" dirty="0" smtClean="0"/>
              <a:t>(contains USN)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312324" y="5795605"/>
            <a:ext cx="23230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Contains Filename</a:t>
            </a:r>
          </a:p>
          <a:p>
            <a:r>
              <a:rPr lang="en-US" dirty="0" smtClean="0"/>
              <a:t>And other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65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Profiling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62" y="1637131"/>
            <a:ext cx="11325225" cy="16859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598" y="3457395"/>
            <a:ext cx="11344275" cy="4953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009735" y="3554083"/>
            <a:ext cx="675737" cy="22428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23" y="4349239"/>
            <a:ext cx="12149677" cy="204607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09600" y="4256314"/>
            <a:ext cx="1175657" cy="82731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9" idx="1"/>
            <a:endCxn id="4" idx="3"/>
          </p:cNvCxnSpPr>
          <p:nvPr/>
        </p:nvCxnSpPr>
        <p:spPr>
          <a:xfrm flipH="1">
            <a:off x="1785257" y="3666227"/>
            <a:ext cx="4224478" cy="10037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277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Popular Journaling File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NTFS</a:t>
            </a:r>
          </a:p>
          <a:p>
            <a:r>
              <a:rPr lang="en-US" dirty="0" smtClean="0"/>
              <a:t>Ext3</a:t>
            </a:r>
          </a:p>
          <a:p>
            <a:r>
              <a:rPr lang="en-US" dirty="0" smtClean="0"/>
              <a:t>Ext4</a:t>
            </a:r>
          </a:p>
          <a:p>
            <a:r>
              <a:rPr lang="en-US" dirty="0" smtClean="0"/>
              <a:t>HFS+</a:t>
            </a:r>
          </a:p>
          <a:p>
            <a:r>
              <a:rPr lang="en-US" dirty="0" smtClean="0"/>
              <a:t>JFS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86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an Indicator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Deleted files </a:t>
            </a:r>
            <a:r>
              <a:rPr lang="en-US" dirty="0" smtClean="0">
                <a:solidFill>
                  <a:srgbClr val="FF0000"/>
                </a:solidFill>
              </a:rPr>
              <a:t>WHERE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/>
                </a:solidFill>
              </a:rPr>
              <a:t>name</a:t>
            </a:r>
            <a:r>
              <a:rPr lang="en-US" dirty="0" smtClean="0"/>
              <a:t> AND </a:t>
            </a:r>
            <a:r>
              <a:rPr lang="en-US" dirty="0" err="1" smtClean="0">
                <a:solidFill>
                  <a:schemeClr val="accent1"/>
                </a:solidFill>
              </a:rPr>
              <a:t>filesize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smtClean="0"/>
              <a:t>== file in </a:t>
            </a:r>
            <a:r>
              <a:rPr lang="en-US" i="1" dirty="0" smtClean="0"/>
              <a:t>SysWOW64</a:t>
            </a:r>
            <a:r>
              <a:rPr lang="en-US" dirty="0" smtClean="0"/>
              <a:t> directory but parent directory != </a:t>
            </a:r>
            <a:r>
              <a:rPr lang="en-US" i="1" dirty="0" smtClean="0"/>
              <a:t>SysWOW64</a:t>
            </a:r>
          </a:p>
          <a:p>
            <a:r>
              <a:rPr lang="en-US" dirty="0" smtClean="0"/>
              <a:t>AND Renamed Files preceding are named randomly but same name length as original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91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Events Being Identified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CD Burning</a:t>
            </a:r>
          </a:p>
          <a:p>
            <a:pPr lvl="1"/>
            <a:r>
              <a:rPr lang="en-US" dirty="0" smtClean="0"/>
              <a:t>Windows</a:t>
            </a:r>
          </a:p>
          <a:p>
            <a:pPr lvl="1"/>
            <a:r>
              <a:rPr lang="en-US" dirty="0" smtClean="0"/>
              <a:t>Nero Express</a:t>
            </a:r>
          </a:p>
          <a:p>
            <a:pPr lvl="1"/>
            <a:r>
              <a:rPr lang="en-US" dirty="0" err="1" smtClean="0"/>
              <a:t>InfraRecorder</a:t>
            </a:r>
            <a:endParaRPr lang="en-US" dirty="0" smtClean="0"/>
          </a:p>
          <a:p>
            <a:r>
              <a:rPr lang="en-US" dirty="0" smtClean="0"/>
              <a:t>Erasers</a:t>
            </a:r>
          </a:p>
          <a:p>
            <a:pPr lvl="1"/>
            <a:r>
              <a:rPr lang="en-US" dirty="0" smtClean="0"/>
              <a:t>Eraser (and Eraser Portable)</a:t>
            </a:r>
          </a:p>
          <a:p>
            <a:pPr lvl="1"/>
            <a:r>
              <a:rPr lang="en-US" dirty="0" err="1" smtClean="0"/>
              <a:t>Ccleaner</a:t>
            </a:r>
            <a:endParaRPr lang="en-US" dirty="0" smtClean="0"/>
          </a:p>
          <a:p>
            <a:pPr lvl="1"/>
            <a:r>
              <a:rPr lang="en-US" dirty="0" err="1" smtClean="0"/>
              <a:t>BCWipe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0861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Advanced HFS+ Journal Parser (AHJP) </a:t>
            </a:r>
            <a:br>
              <a:rPr lang="en-US" dirty="0" smtClean="0"/>
            </a:br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SQLite DB of output from AHJP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257" y="2514599"/>
            <a:ext cx="11261485" cy="164510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850086" y="2514599"/>
            <a:ext cx="1393371" cy="16451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928257" y="2514599"/>
            <a:ext cx="2786743" cy="164510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54989" y="4342053"/>
            <a:ext cx="110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Renames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46029" y="4362086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Moves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89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HFS+ Erased File Example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570" y="2126116"/>
            <a:ext cx="9826505" cy="1455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90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Beta Download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ANJP (Advanced NTFS Journal Parser)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docs.google.com/forms/d/1GzOMe-QHtB12ZnI4ZTjLA06DJP6ZScXngO42ZDGIpR0/viewform</a:t>
            </a:r>
            <a:r>
              <a:rPr lang="en-US" dirty="0" smtClean="0"/>
              <a:t> </a:t>
            </a:r>
          </a:p>
          <a:p>
            <a:r>
              <a:rPr lang="en-US" dirty="0" smtClean="0"/>
              <a:t>AHJP (Advanced HFS+ Journal Parser)</a:t>
            </a:r>
            <a:br>
              <a:rPr lang="en-US" dirty="0" smtClean="0"/>
            </a:b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docs.google.com/forms/d/1_Zrf7LfmnklJfJ7CteecdAiAWGdRkNp2ltqqHuYFncQ/viewform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pPr marL="118872" indent="0">
              <a:buNone/>
            </a:pPr>
            <a:r>
              <a:rPr lang="en-US" dirty="0" smtClean="0"/>
              <a:t>*Also great for parsing MFT and Catalog 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48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5888" lvl="2" indent="-115888">
              <a:buNone/>
            </a:pPr>
            <a:r>
              <a:rPr lang="en-US" b="1" dirty="0" smtClean="0"/>
              <a:t>NTFS Resources</a:t>
            </a:r>
            <a:r>
              <a:rPr lang="en-US" dirty="0" smtClean="0"/>
              <a:t>:</a:t>
            </a:r>
          </a:p>
          <a:p>
            <a:pPr marL="115888" lvl="2" indent="-115888">
              <a:buNone/>
            </a:pPr>
            <a:r>
              <a:rPr lang="en-US" dirty="0" smtClean="0"/>
              <a:t>Dig into the $</a:t>
            </a:r>
            <a:r>
              <a:rPr lang="en-US" dirty="0" err="1" smtClean="0"/>
              <a:t>LogFile</a:t>
            </a:r>
            <a:endParaRPr lang="en-US" dirty="0" smtClean="0"/>
          </a:p>
          <a:p>
            <a:pPr marL="231775" lvl="1" indent="0">
              <a:buNone/>
            </a:pPr>
            <a:r>
              <a:rPr lang="en-US" dirty="0" smtClean="0">
                <a:hlinkClick r:id="rId2"/>
              </a:rPr>
              <a:t>http://forensicinsight.org/wp-content/uploads/2012/05/INSIGHT_A-Dig-into-the-LogFile.pdf</a:t>
            </a:r>
            <a:endParaRPr lang="en-US" dirty="0" smtClean="0"/>
          </a:p>
          <a:p>
            <a:pPr marL="231775" lvl="1" indent="-231775">
              <a:buNone/>
            </a:pPr>
            <a:r>
              <a:rPr lang="en-US" sz="2400" b="1" dirty="0" smtClean="0"/>
              <a:t>HFS+ Resources</a:t>
            </a:r>
            <a:r>
              <a:rPr lang="en-US" sz="2400" dirty="0" smtClean="0"/>
              <a:t>:</a:t>
            </a:r>
          </a:p>
          <a:p>
            <a:pPr marL="231775" lvl="1" indent="-231775">
              <a:buNone/>
            </a:pPr>
            <a:r>
              <a:rPr lang="en-US" sz="2400" dirty="0" smtClean="0"/>
              <a:t>Using the HFS+ journal for deleted file recovery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http://www.dfrws.org/2008/proceedings/p76-burghardt.pdf</a:t>
            </a:r>
            <a:endParaRPr lang="en-US" dirty="0" smtClean="0"/>
          </a:p>
          <a:p>
            <a:pPr marL="231775" lvl="1" indent="-231775">
              <a:buNone/>
            </a:pPr>
            <a:r>
              <a:rPr lang="en-US" dirty="0" smtClean="0"/>
              <a:t>HFS+ Documentation</a:t>
            </a:r>
          </a:p>
          <a:p>
            <a:pPr marL="231775" lvl="1" indent="-231775">
              <a:buNone/>
            </a:pPr>
            <a:r>
              <a:rPr lang="en-US" dirty="0" smtClean="0"/>
              <a:t>	</a:t>
            </a:r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developer.apple.com/legacy/library/technotes/tn/tn1150.htm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Follow Me:</a:t>
            </a:r>
          </a:p>
          <a:p>
            <a:pPr lvl="1"/>
            <a:r>
              <a:rPr lang="en-US" dirty="0" smtClean="0"/>
              <a:t>@</a:t>
            </a:r>
            <a:r>
              <a:rPr lang="en-US" dirty="0" err="1" smtClean="0"/>
              <a:t>forensic_matt</a:t>
            </a:r>
            <a:endParaRPr lang="en-US" dirty="0" smtClean="0"/>
          </a:p>
          <a:p>
            <a:r>
              <a:rPr lang="en-US" dirty="0" smtClean="0"/>
              <a:t>Follow Our Research:</a:t>
            </a:r>
          </a:p>
          <a:p>
            <a:pPr lvl="1"/>
            <a:r>
              <a:rPr lang="en-US" dirty="0" smtClean="0"/>
              <a:t>Blog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>
                <a:hlinkClick r:id="rId2"/>
              </a:rPr>
              <a:t>hackingexposedcomputerforensicsblog.blogspot.com</a:t>
            </a:r>
            <a:r>
              <a:rPr lang="en-US" smtClean="0">
                <a:hlinkClick r:id="rId2"/>
              </a:rPr>
              <a:t>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Journaling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Transaction Based</a:t>
            </a:r>
          </a:p>
          <a:p>
            <a:pPr lvl="1"/>
            <a:r>
              <a:rPr lang="en-US" dirty="0" smtClean="0"/>
              <a:t>NTFS</a:t>
            </a:r>
          </a:p>
          <a:p>
            <a:pPr lvl="1"/>
            <a:r>
              <a:rPr lang="en-US" dirty="0" smtClean="0"/>
              <a:t>Redo and Undo Operations (Before and After)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Block/Sector Based</a:t>
            </a:r>
          </a:p>
          <a:p>
            <a:pPr lvl="1"/>
            <a:r>
              <a:rPr lang="en-US" dirty="0" smtClean="0"/>
              <a:t>Ext3, Ext4, HFS+</a:t>
            </a:r>
          </a:p>
          <a:p>
            <a:pPr lvl="1"/>
            <a:r>
              <a:rPr lang="en-US" dirty="0" smtClean="0"/>
              <a:t>Blocks with </a:t>
            </a:r>
            <a:r>
              <a:rPr lang="en-US" dirty="0"/>
              <a:t>C</a:t>
            </a:r>
            <a:r>
              <a:rPr lang="en-US" dirty="0" smtClean="0"/>
              <a:t>hanges (Redo Operations Only)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05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Forensics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Journal Depicts Recent Events</a:t>
            </a:r>
          </a:p>
          <a:p>
            <a:pPr lvl="1"/>
            <a:r>
              <a:rPr lang="en-US" dirty="0" smtClean="0"/>
              <a:t>Only as far back as the journal records</a:t>
            </a:r>
          </a:p>
          <a:p>
            <a:pPr lvl="1"/>
            <a:r>
              <a:rPr lang="en-US" dirty="0" smtClean="0"/>
              <a:t>Use Volume Shadow Snapshots to extend timeframe</a:t>
            </a:r>
          </a:p>
          <a:p>
            <a:r>
              <a:rPr lang="en-US" dirty="0" smtClean="0"/>
              <a:t>Events are Determined Via Operation Signatures</a:t>
            </a:r>
          </a:p>
          <a:p>
            <a:r>
              <a:rPr lang="en-US" dirty="0" smtClean="0"/>
              <a:t>Determine Application Signatures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NTFS Journal Analysis</a:t>
            </a:r>
            <a:endParaRPr lang="en-US" dirty="0"/>
          </a:p>
        </p:txBody>
      </p:sp>
      <p:pic>
        <p:nvPicPr>
          <p:cNvPr id="4" name="Content Placeholder 3" descr="NTFS_Triforc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97" y="1774825"/>
            <a:ext cx="10178605" cy="4625975"/>
          </a:xfrm>
        </p:spPr>
      </p:pic>
    </p:spTree>
    <p:extLst>
      <p:ext uri="{BB962C8B-B14F-4D97-AF65-F5344CB8AC3E}">
        <p14:creationId xmlns:p14="http://schemas.microsoft.com/office/powerpoint/2010/main" val="120763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NTFS Linkages</a:t>
            </a:r>
            <a:endParaRPr lang="en-US" dirty="0"/>
          </a:p>
        </p:txBody>
      </p:sp>
      <p:pic>
        <p:nvPicPr>
          <p:cNvPr id="4" name="table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64481" y="2016725"/>
            <a:ext cx="4279763" cy="1572904"/>
          </a:xfrm>
          <a:prstGeom prst="rect">
            <a:avLst/>
          </a:prstGeom>
        </p:spPr>
      </p:pic>
      <p:pic>
        <p:nvPicPr>
          <p:cNvPr id="5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193" y="2016725"/>
            <a:ext cx="4803894" cy="1478829"/>
          </a:xfrm>
          <a:prstGeom prst="rect">
            <a:avLst/>
          </a:prstGeom>
        </p:spPr>
      </p:pic>
      <p:pic>
        <p:nvPicPr>
          <p:cNvPr id="6" name="tabl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3897445"/>
            <a:ext cx="6249210" cy="1463040"/>
          </a:xfrm>
          <a:prstGeom prst="rect">
            <a:avLst/>
          </a:prstGeom>
        </p:spPr>
      </p:pic>
      <p:pic>
        <p:nvPicPr>
          <p:cNvPr id="7" name="tabl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7399" y="5433363"/>
            <a:ext cx="5715001" cy="10838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76855" y="1658500"/>
            <a:ext cx="2145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MFT Record Header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8278" y="3558871"/>
            <a:ext cx="3314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Standard Information Attribute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85803" y="1647393"/>
            <a:ext cx="1689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MFT Attributes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67291" y="4977442"/>
            <a:ext cx="1986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USN Record Entry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31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NTFS Journal ($</a:t>
            </a:r>
            <a:r>
              <a:rPr lang="en-US" dirty="0" err="1" smtClean="0"/>
              <a:t>LogFile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dirty="0" smtClean="0"/>
              <a:t>$</a:t>
            </a:r>
            <a:r>
              <a:rPr lang="en-US" dirty="0" err="1" smtClean="0"/>
              <a:t>LogFile</a:t>
            </a:r>
            <a:r>
              <a:rPr lang="en-US" dirty="0" smtClean="0"/>
              <a:t> is split into pages</a:t>
            </a:r>
          </a:p>
          <a:p>
            <a:pPr lvl="2"/>
            <a:r>
              <a:rPr lang="en-US" dirty="0" smtClean="0"/>
              <a:t>Generally 4096 bytes</a:t>
            </a:r>
          </a:p>
          <a:p>
            <a:pPr lvl="1"/>
            <a:r>
              <a:rPr lang="en-US" dirty="0" smtClean="0"/>
              <a:t>Two Sections: Restart and Logging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Great Paper on the $</a:t>
            </a:r>
            <a:r>
              <a:rPr lang="en-US" dirty="0" err="1" smtClean="0"/>
              <a:t>LogFile’s</a:t>
            </a:r>
            <a:r>
              <a:rPr lang="en-US" dirty="0" smtClean="0"/>
              <a:t> Structure</a:t>
            </a:r>
          </a:p>
          <a:p>
            <a:pPr lvl="2"/>
            <a:r>
              <a:rPr lang="en-US" dirty="0" smtClean="0"/>
              <a:t>A Dig into the $</a:t>
            </a:r>
            <a:r>
              <a:rPr lang="en-US" dirty="0" err="1" smtClean="0"/>
              <a:t>LogFile</a:t>
            </a:r>
            <a:endParaRPr lang="en-US" dirty="0" smtClean="0"/>
          </a:p>
          <a:p>
            <a:pPr marL="231775" lvl="1" indent="0">
              <a:buNone/>
            </a:pPr>
            <a:r>
              <a:rPr lang="en-US" dirty="0" smtClean="0">
                <a:hlinkClick r:id="rId2"/>
              </a:rPr>
              <a:t>http://forensicinsight.org/wp-content/uploads/2012/05/INSIGHT_A-Dig-into-the-LogFile.pdf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36246" y="3182705"/>
            <a:ext cx="6094023" cy="907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</a:t>
            </a:r>
            <a:r>
              <a:rPr lang="en-US" dirty="0" err="1" smtClean="0"/>
              <a:t>LogFile</a:t>
            </a:r>
            <a:r>
              <a:rPr lang="en-US" dirty="0" smtClean="0"/>
              <a:t>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Restart Header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377272"/>
              </p:ext>
            </p:extLst>
          </p:nvPr>
        </p:nvGraphicFramePr>
        <p:xfrm>
          <a:off x="1230017" y="2511716"/>
          <a:ext cx="6838218" cy="3562234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432394"/>
                <a:gridCol w="400364"/>
                <a:gridCol w="400364"/>
                <a:gridCol w="400364"/>
                <a:gridCol w="400364"/>
                <a:gridCol w="400364"/>
                <a:gridCol w="400364"/>
                <a:gridCol w="400364"/>
                <a:gridCol w="400364"/>
                <a:gridCol w="400364"/>
                <a:gridCol w="400364"/>
                <a:gridCol w="400364"/>
                <a:gridCol w="400364"/>
                <a:gridCol w="400364"/>
                <a:gridCol w="400364"/>
                <a:gridCol w="400364"/>
                <a:gridCol w="400364"/>
              </a:tblGrid>
              <a:tr h="328360"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0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 dirty="0">
                          <a:effectLst/>
                        </a:rPr>
                        <a:t>1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2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3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4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5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6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7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8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9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A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B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C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D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E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F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6840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0x00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 dirty="0">
                          <a:effectLst/>
                        </a:rPr>
                        <a:t>RSTR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 dirty="0">
                          <a:effectLst/>
                        </a:rPr>
                        <a:t>Update Seq. Offset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 dirty="0">
                          <a:effectLst/>
                        </a:rPr>
                        <a:t>Update Seq. Count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 dirty="0">
                          <a:effectLst/>
                        </a:rPr>
                        <a:t>Check Disk LSN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79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0x10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System Page Size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 dirty="0">
                          <a:effectLst/>
                        </a:rPr>
                        <a:t>Log Page Size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Restart Offset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Minor Version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Major Version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83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0x20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Update Sequence Array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83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0x30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Current LSN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 dirty="0">
                          <a:effectLst/>
                        </a:rPr>
                        <a:t>Log Client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Client List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Flags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83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0x40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rowSpan="3" gridSpan="16"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UNKNOWN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83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0x50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16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83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0x60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16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83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</a:rPr>
                        <a:t>0x70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 dirty="0">
                          <a:effectLst/>
                        </a:rPr>
                        <a:t>Oldest LSN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 dirty="0">
                          <a:effectLst/>
                        </a:rPr>
                        <a:t>Restart LSN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2332</TotalTime>
  <Words>806</Words>
  <Application>Microsoft Office PowerPoint</Application>
  <PresentationFormat>Widescreen</PresentationFormat>
  <Paragraphs>345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5" baseType="lpstr">
      <vt:lpstr>Arial</vt:lpstr>
      <vt:lpstr>Calibri</vt:lpstr>
      <vt:lpstr>Corbel</vt:lpstr>
      <vt:lpstr>Courier New</vt:lpstr>
      <vt:lpstr>Times New Roman</vt:lpstr>
      <vt:lpstr>Wingdings</vt:lpstr>
      <vt:lpstr>Wingdings 2</vt:lpstr>
      <vt:lpstr>Wingdings 3</vt:lpstr>
      <vt:lpstr>Module</vt:lpstr>
      <vt:lpstr>File System Journal Forensics</vt:lpstr>
      <vt:lpstr>What is File System Journaling</vt:lpstr>
      <vt:lpstr>Popular Journaling File Systems</vt:lpstr>
      <vt:lpstr>Journaling Types</vt:lpstr>
      <vt:lpstr>Journal Forensics</vt:lpstr>
      <vt:lpstr>NTFS Journal Analysis</vt:lpstr>
      <vt:lpstr>NTFS Linkages</vt:lpstr>
      <vt:lpstr>NTFS Journal ($LogFile)</vt:lpstr>
      <vt:lpstr>$LogFile Structures</vt:lpstr>
      <vt:lpstr>$LogFile Structures</vt:lpstr>
      <vt:lpstr>$LogFile Structures</vt:lpstr>
      <vt:lpstr>$LogFile Structures</vt:lpstr>
      <vt:lpstr>LSN Record Data </vt:lpstr>
      <vt:lpstr>LSN Record Data</vt:lpstr>
      <vt:lpstr>NTFS File Creation of testfile01.txt</vt:lpstr>
      <vt:lpstr>NTFS File Rename of testfile01.txt</vt:lpstr>
      <vt:lpstr>NTFS File Deletion of renamefile01.txt</vt:lpstr>
      <vt:lpstr>Operations</vt:lpstr>
      <vt:lpstr>Ext3 Journal Analysis</vt:lpstr>
      <vt:lpstr>Ext3 File Creation of testfile.txt</vt:lpstr>
      <vt:lpstr>Ext3 File Rename of testfile.txt</vt:lpstr>
      <vt:lpstr>Ext3 File Deletion of renamefile.txt</vt:lpstr>
      <vt:lpstr>HFS+ Journal Analysis</vt:lpstr>
      <vt:lpstr>HFS+ Transactions</vt:lpstr>
      <vt:lpstr>Advanced NTFS Journal Parser (ANJP) Examples</vt:lpstr>
      <vt:lpstr>Tracking Events by File</vt:lpstr>
      <vt:lpstr>Time Changes</vt:lpstr>
      <vt:lpstr>Linking SI Changes</vt:lpstr>
      <vt:lpstr>Application Profiling</vt:lpstr>
      <vt:lpstr>Building an Indicator </vt:lpstr>
      <vt:lpstr>Events Being Identified</vt:lpstr>
      <vt:lpstr>Advanced HFS+ Journal Parser (AHJP)  Example</vt:lpstr>
      <vt:lpstr>HFS+ Erased File Example</vt:lpstr>
      <vt:lpstr>Beta Download Links</vt:lpstr>
      <vt:lpstr>Resources</vt:lpstr>
      <vt:lpstr>Questions?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 System Journal Analysis</dc:title>
  <dc:creator>matthew seyer</dc:creator>
  <cp:lastModifiedBy>mseyer</cp:lastModifiedBy>
  <cp:revision>134</cp:revision>
  <dcterms:created xsi:type="dcterms:W3CDTF">2013-06-27T23:58:55Z</dcterms:created>
  <dcterms:modified xsi:type="dcterms:W3CDTF">2013-10-03T17:42:18Z</dcterms:modified>
</cp:coreProperties>
</file>